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2"/>
  </p:notesMasterIdLst>
  <p:handoutMasterIdLst>
    <p:handoutMasterId r:id="rId43"/>
  </p:handoutMasterIdLst>
  <p:sldIdLst>
    <p:sldId id="256" r:id="rId2"/>
    <p:sldId id="271" r:id="rId3"/>
    <p:sldId id="269" r:id="rId4"/>
    <p:sldId id="277" r:id="rId5"/>
    <p:sldId id="278" r:id="rId6"/>
    <p:sldId id="304" r:id="rId7"/>
    <p:sldId id="298" r:id="rId8"/>
    <p:sldId id="303" r:id="rId9"/>
    <p:sldId id="302" r:id="rId10"/>
    <p:sldId id="307" r:id="rId11"/>
    <p:sldId id="308" r:id="rId12"/>
    <p:sldId id="317" r:id="rId13"/>
    <p:sldId id="327" r:id="rId14"/>
    <p:sldId id="319" r:id="rId15"/>
    <p:sldId id="325" r:id="rId16"/>
    <p:sldId id="320" r:id="rId17"/>
    <p:sldId id="279" r:id="rId18"/>
    <p:sldId id="305" r:id="rId19"/>
    <p:sldId id="280" r:id="rId20"/>
    <p:sldId id="306" r:id="rId21"/>
    <p:sldId id="257" r:id="rId22"/>
    <p:sldId id="282" r:id="rId23"/>
    <p:sldId id="283" r:id="rId24"/>
    <p:sldId id="293" r:id="rId25"/>
    <p:sldId id="314" r:id="rId26"/>
    <p:sldId id="284" r:id="rId27"/>
    <p:sldId id="322" r:id="rId28"/>
    <p:sldId id="285" r:id="rId29"/>
    <p:sldId id="316" r:id="rId30"/>
    <p:sldId id="321" r:id="rId31"/>
    <p:sldId id="313" r:id="rId32"/>
    <p:sldId id="309" r:id="rId33"/>
    <p:sldId id="312" r:id="rId34"/>
    <p:sldId id="310" r:id="rId35"/>
    <p:sldId id="291" r:id="rId36"/>
    <p:sldId id="311" r:id="rId37"/>
    <p:sldId id="318" r:id="rId38"/>
    <p:sldId id="324" r:id="rId39"/>
    <p:sldId id="315" r:id="rId40"/>
    <p:sldId id="272" r:id="rId41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25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289" autoAdjust="0"/>
  </p:normalViewPr>
  <p:slideViewPr>
    <p:cSldViewPr>
      <p:cViewPr varScale="1">
        <p:scale>
          <a:sx n="97" d="100"/>
          <a:sy n="97" d="100"/>
        </p:scale>
        <p:origin x="-11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3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vzilenaite\Local%20Settings\Temporary%20Internet%20Files\Content.Outlook\737REKRU\Pa&#382;eidim&#371;%20diagrama%202010%20m%20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rtomasevic\Desktop\statistika%20piln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29"/>
          <c:y val="0.39074144737674948"/>
          <c:w val="0.68333412776010061"/>
          <c:h val="0.42222298579099227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54"/>
          <c:y val="0.39074144737674948"/>
          <c:w val="0.6833341277601005"/>
          <c:h val="0.42222298579099304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style val="32"/>
  <c:chart>
    <c:plotArea>
      <c:layout>
        <c:manualLayout>
          <c:layoutTarget val="inner"/>
          <c:xMode val="edge"/>
          <c:yMode val="edge"/>
          <c:x val="9.1111213528167159E-2"/>
          <c:y val="3.4375837403519689E-2"/>
          <c:w val="0.60920383083198371"/>
          <c:h val="0.88889837621536583"/>
        </c:manualLayout>
      </c:layout>
      <c:barChart>
        <c:barDir val="col"/>
        <c:grouping val="clustered"/>
        <c:axId val="68541056"/>
        <c:axId val="68567424"/>
      </c:barChart>
      <c:catAx>
        <c:axId val="6854105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567424"/>
        <c:crosses val="autoZero"/>
        <c:auto val="1"/>
        <c:lblAlgn val="ctr"/>
        <c:lblOffset val="100"/>
      </c:catAx>
      <c:valAx>
        <c:axId val="685674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5410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lt-LT"/>
        </a:p>
      </c:txPr>
    </c:legend>
    <c:plotVisOnly val="1"/>
  </c:chart>
  <c:spPr>
    <a:ln>
      <a:solidFill>
        <a:srgbClr val="92D050"/>
      </a:solidFill>
    </a:ln>
  </c:spPr>
  <c:txPr>
    <a:bodyPr/>
    <a:lstStyle/>
    <a:p>
      <a:pPr>
        <a:defRPr sz="1800"/>
      </a:pPr>
      <a:endParaRPr lang="lt-LT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X val="0"/>
      <c:rotY val="10"/>
      <c:depthPercent val="180"/>
      <c:perspective val="50"/>
    </c:view3D>
    <c:plotArea>
      <c:layout>
        <c:manualLayout>
          <c:layoutTarget val="inner"/>
          <c:xMode val="edge"/>
          <c:yMode val="edge"/>
          <c:x val="7.1988378102916112E-2"/>
          <c:y val="6.2423619597822513E-2"/>
          <c:w val="0.73437838302999014"/>
          <c:h val="0.8326195683872849"/>
        </c:manualLayout>
      </c:layout>
      <c:bar3DChart>
        <c:barDir val="col"/>
        <c:grouping val="clustered"/>
        <c:ser>
          <c:idx val="0"/>
          <c:order val="0"/>
          <c:tx>
            <c:strRef>
              <c:f>Lapas2!$A$58</c:f>
              <c:strCache>
                <c:ptCount val="1"/>
                <c:pt idx="0">
                  <c:v>vaistinių preparatų skaičius, kuriems pritaikyta "sunset clause" sąlyga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Val val="1"/>
          </c:dLbls>
          <c:cat>
            <c:strRef>
              <c:f>Lapas2!$B$57:$D$57</c:f>
              <c:strCache>
                <c:ptCount val="3"/>
                <c:pt idx="0">
                  <c:v>2010 m.</c:v>
                </c:pt>
                <c:pt idx="1">
                  <c:v>2011m.</c:v>
                </c:pt>
                <c:pt idx="2">
                  <c:v>2012 m.</c:v>
                </c:pt>
              </c:strCache>
            </c:strRef>
          </c:cat>
          <c:val>
            <c:numRef>
              <c:f>Lapas2!$B$58:$D$58</c:f>
              <c:numCache>
                <c:formatCode>General</c:formatCode>
                <c:ptCount val="3"/>
                <c:pt idx="0">
                  <c:v>27</c:v>
                </c:pt>
                <c:pt idx="1">
                  <c:v>18</c:v>
                </c:pt>
                <c:pt idx="2">
                  <c:v>46</c:v>
                </c:pt>
              </c:numCache>
            </c:numRef>
          </c:val>
        </c:ser>
        <c:shape val="cone"/>
        <c:axId val="68587904"/>
        <c:axId val="68589440"/>
        <c:axId val="0"/>
      </c:bar3DChart>
      <c:catAx>
        <c:axId val="685879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lt-LT"/>
          </a:p>
        </c:txPr>
        <c:crossAx val="68589440"/>
        <c:crosses val="autoZero"/>
        <c:auto val="1"/>
        <c:lblAlgn val="ctr"/>
        <c:lblOffset val="100"/>
      </c:catAx>
      <c:valAx>
        <c:axId val="685894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lt-LT"/>
          </a:p>
        </c:txPr>
        <c:crossAx val="68587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321097172777856"/>
          <c:y val="0.16589881216901825"/>
          <c:w val="0.17587357830271175"/>
          <c:h val="0.64968358121901471"/>
        </c:manualLayout>
      </c:layout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lt-LT"/>
        </a:p>
      </c:txPr>
    </c:legend>
    <c:plotVisOnly val="1"/>
  </c:chart>
  <c:spPr>
    <a:effectLst>
      <a:innerShdw blurRad="114300">
        <a:prstClr val="black"/>
      </a:innerShdw>
    </a:effectLst>
    <a:scene3d>
      <a:camera prst="orthographicFront"/>
      <a:lightRig rig="threePt" dir="t"/>
    </a:scene3d>
    <a:sp3d prstMaterial="dkEdge">
      <a:bevelT w="114300" prst="artDeco"/>
      <a:bevelB w="114300" prst="artDeco"/>
    </a:sp3d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31"/>
          <c:y val="0.39074144737674948"/>
          <c:w val="0.6833341277601005"/>
          <c:h val="0.42222298579099238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style val="21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Lapas2!$A$133</c:f>
              <c:strCache>
                <c:ptCount val="1"/>
                <c:pt idx="0">
                  <c:v>Supaprastintas ženklinimas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Val val="1"/>
          </c:dLbls>
          <c:cat>
            <c:strRef>
              <c:f>Lapas2!$B$132:$C$132</c:f>
              <c:strCache>
                <c:ptCount val="2"/>
                <c:pt idx="0">
                  <c:v>2011 m.</c:v>
                </c:pt>
                <c:pt idx="1">
                  <c:v>2012 m. iki birželio 1 d.</c:v>
                </c:pt>
              </c:strCache>
            </c:strRef>
          </c:cat>
          <c:val>
            <c:numRef>
              <c:f>Lapas2!$B$133:$C$133</c:f>
              <c:numCache>
                <c:formatCode>General</c:formatCode>
                <c:ptCount val="2"/>
                <c:pt idx="0">
                  <c:v>19</c:v>
                </c:pt>
                <c:pt idx="1">
                  <c:v>8</c:v>
                </c:pt>
              </c:numCache>
            </c:numRef>
          </c:val>
        </c:ser>
        <c:axId val="68711552"/>
        <c:axId val="68713088"/>
      </c:barChart>
      <c:catAx>
        <c:axId val="68711552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lt-LT"/>
          </a:p>
        </c:txPr>
        <c:crossAx val="68713088"/>
        <c:crosses val="autoZero"/>
        <c:auto val="1"/>
        <c:lblAlgn val="ctr"/>
        <c:lblOffset val="100"/>
      </c:catAx>
      <c:valAx>
        <c:axId val="68713088"/>
        <c:scaling>
          <c:orientation val="minMax"/>
        </c:scaling>
        <c:axPos val="b"/>
        <c:majorGridlines/>
        <c:numFmt formatCode="General" sourceLinked="1"/>
        <c:tickLblPos val="nextTo"/>
        <c:crossAx val="68711552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t-LT"/>
  <c:style val="32"/>
  <c:chart>
    <c:plotArea>
      <c:layout>
        <c:manualLayout>
          <c:layoutTarget val="inner"/>
          <c:xMode val="edge"/>
          <c:yMode val="edge"/>
          <c:x val="9.1111213528167173E-2"/>
          <c:y val="3.4375837403519599E-2"/>
          <c:w val="0.60920383083198371"/>
          <c:h val="0.88889837621536694"/>
        </c:manualLayout>
      </c:layout>
      <c:barChart>
        <c:barDir val="col"/>
        <c:grouping val="clustered"/>
        <c:ser>
          <c:idx val="0"/>
          <c:order val="0"/>
          <c:tx>
            <c:strRef>
              <c:f>Lapas2!$A$2</c:f>
              <c:strCache>
                <c:ptCount val="1"/>
                <c:pt idx="0">
                  <c:v>Pirmojo pateikimo rinkai data</c:v>
                </c:pt>
              </c:strCache>
            </c:strRef>
          </c:tx>
          <c:dLbls>
            <c:dLbl>
              <c:idx val="0"/>
              <c:showVal val="1"/>
            </c:dLbl>
            <c:dLbl>
              <c:idx val="1"/>
              <c:showVal val="1"/>
            </c:dLbl>
            <c:delete val="1"/>
            <c:numFmt formatCode="General" sourceLinked="0"/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lt-LT"/>
              </a:p>
            </c:txPr>
          </c:dLbls>
          <c:cat>
            <c:strRef>
              <c:f>Lapas2!$B$1:$C$1</c:f>
              <c:strCache>
                <c:ptCount val="2"/>
                <c:pt idx="0">
                  <c:v>2011 m.</c:v>
                </c:pt>
                <c:pt idx="1">
                  <c:v>2012 m. (iki birželio 1 d.)</c:v>
                </c:pt>
              </c:strCache>
            </c:strRef>
          </c:cat>
          <c:val>
            <c:numRef>
              <c:f>Lapas2!$B$2:$C$2</c:f>
              <c:numCache>
                <c:formatCode>General</c:formatCode>
                <c:ptCount val="2"/>
                <c:pt idx="0">
                  <c:v>461</c:v>
                </c:pt>
                <c:pt idx="1">
                  <c:v>253</c:v>
                </c:pt>
              </c:numCache>
            </c:numRef>
          </c:val>
        </c:ser>
        <c:ser>
          <c:idx val="1"/>
          <c:order val="1"/>
          <c:tx>
            <c:strRef>
              <c:f>Lapas2!$A$3</c:f>
              <c:strCache>
                <c:ptCount val="1"/>
                <c:pt idx="0">
                  <c:v>Tiekimo sutrikimai</c:v>
                </c:pt>
              </c:strCache>
            </c:strRef>
          </c:tx>
          <c:spPr>
            <a:solidFill>
              <a:schemeClr val="accent3"/>
            </a:solidFill>
            <a:ln w="38100" cap="flat" cmpd="sng" algn="ctr">
              <a:solidFill>
                <a:schemeClr val="lt1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43137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Val val="1"/>
          </c:dLbls>
          <c:cat>
            <c:strRef>
              <c:f>Lapas2!$B$1:$C$1</c:f>
              <c:strCache>
                <c:ptCount val="2"/>
                <c:pt idx="0">
                  <c:v>2011 m.</c:v>
                </c:pt>
                <c:pt idx="1">
                  <c:v>2012 m. (iki birželio 1 d.)</c:v>
                </c:pt>
              </c:strCache>
            </c:strRef>
          </c:cat>
          <c:val>
            <c:numRef>
              <c:f>Lapas2!$B$3:$C$3</c:f>
              <c:numCache>
                <c:formatCode>General</c:formatCode>
                <c:ptCount val="2"/>
                <c:pt idx="0">
                  <c:v>181</c:v>
                </c:pt>
                <c:pt idx="1">
                  <c:v>74</c:v>
                </c:pt>
              </c:numCache>
            </c:numRef>
          </c:val>
        </c:ser>
        <c:axId val="52587520"/>
        <c:axId val="52593408"/>
      </c:barChart>
      <c:catAx>
        <c:axId val="52587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52593408"/>
        <c:crosses val="autoZero"/>
        <c:auto val="1"/>
        <c:lblAlgn val="ctr"/>
        <c:lblOffset val="100"/>
      </c:catAx>
      <c:valAx>
        <c:axId val="525934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52587520"/>
        <c:crosses val="autoZero"/>
        <c:crossBetween val="between"/>
      </c:valAx>
    </c:plotArea>
    <c:legend>
      <c:legendPos val="r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lt-LT"/>
        </a:p>
      </c:txPr>
    </c:legend>
    <c:plotVisOnly val="1"/>
  </c:chart>
  <c:txPr>
    <a:bodyPr/>
    <a:lstStyle/>
    <a:p>
      <a:pPr>
        <a:defRPr sz="1800"/>
      </a:pPr>
      <a:endParaRPr lang="lt-L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34"/>
          <c:y val="0.39074144737674948"/>
          <c:w val="0.6833341277601005"/>
          <c:h val="0.42222298579099243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t-LT"/>
  <c:style val="32"/>
  <c:chart>
    <c:plotArea>
      <c:layout>
        <c:manualLayout>
          <c:layoutTarget val="inner"/>
          <c:xMode val="edge"/>
          <c:yMode val="edge"/>
          <c:x val="9.1111213528167159E-2"/>
          <c:y val="3.4375837403519613E-2"/>
          <c:w val="0.60920383083198371"/>
          <c:h val="0.8888983762153656"/>
        </c:manualLayout>
      </c:layout>
      <c:barChart>
        <c:barDir val="col"/>
        <c:grouping val="clustered"/>
        <c:axId val="68313088"/>
        <c:axId val="68314624"/>
      </c:barChart>
      <c:catAx>
        <c:axId val="6831308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314624"/>
        <c:crosses val="autoZero"/>
        <c:auto val="1"/>
        <c:lblAlgn val="ctr"/>
        <c:lblOffset val="100"/>
      </c:catAx>
      <c:valAx>
        <c:axId val="683146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3130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lt-LT"/>
        </a:p>
      </c:txPr>
    </c:legend>
    <c:plotVisOnly val="1"/>
  </c:chart>
  <c:spPr>
    <a:ln>
      <a:solidFill>
        <a:srgbClr val="92D050"/>
      </a:solidFill>
    </a:ln>
  </c:spPr>
  <c:txPr>
    <a:bodyPr/>
    <a:lstStyle/>
    <a:p>
      <a:pPr>
        <a:defRPr sz="1800"/>
      </a:pPr>
      <a:endParaRPr lang="lt-L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style val="32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Lapas2!$A$30</c:f>
              <c:strCache>
                <c:ptCount val="1"/>
                <c:pt idx="0">
                  <c:v>Laikinas tiekimo nutraukimas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8000"/>
                    <a:satMod val="150000"/>
                  </a:schemeClr>
                </a:gs>
                <a:gs pos="72000">
                  <a:schemeClr val="accent3">
                    <a:tint val="90000"/>
                    <a:satMod val="135000"/>
                  </a:schemeClr>
                </a:gs>
                <a:gs pos="100000">
                  <a:schemeClr val="accent3">
                    <a:tint val="80000"/>
                    <a:satMod val="15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3">
                  <a:shade val="80000"/>
                </a:schemeClr>
              </a:solidFill>
              <a:prstDash val="solid"/>
            </a:ln>
            <a:effectLst>
              <a:outerShdw blurRad="50800" dist="38100" dir="5400000" rotWithShape="0">
                <a:srgbClr val="000000">
                  <a:alpha val="43137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Val val="1"/>
          </c:dLbls>
          <c:cat>
            <c:strRef>
              <c:f>Lapas2!$B$29:$C$29</c:f>
              <c:strCache>
                <c:ptCount val="2"/>
                <c:pt idx="0">
                  <c:v>2011 m.</c:v>
                </c:pt>
                <c:pt idx="1">
                  <c:v>2012 m. (iki birželio 1 d.)</c:v>
                </c:pt>
              </c:strCache>
            </c:strRef>
          </c:cat>
          <c:val>
            <c:numRef>
              <c:f>Lapas2!$B$30:$C$30</c:f>
              <c:numCache>
                <c:formatCode>General</c:formatCode>
                <c:ptCount val="2"/>
                <c:pt idx="0">
                  <c:v>99</c:v>
                </c:pt>
                <c:pt idx="1">
                  <c:v>62</c:v>
                </c:pt>
              </c:numCache>
            </c:numRef>
          </c:val>
        </c:ser>
        <c:ser>
          <c:idx val="1"/>
          <c:order val="1"/>
          <c:tx>
            <c:strRef>
              <c:f>Lapas2!$A$31</c:f>
              <c:strCache>
                <c:ptCount val="1"/>
                <c:pt idx="0">
                  <c:v>Nuolatinis tiekimo nutraukimas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Val val="1"/>
          </c:dLbls>
          <c:cat>
            <c:strRef>
              <c:f>Lapas2!$B$29:$C$29</c:f>
              <c:strCache>
                <c:ptCount val="2"/>
                <c:pt idx="0">
                  <c:v>2011 m.</c:v>
                </c:pt>
                <c:pt idx="1">
                  <c:v>2012 m. (iki birželio 1 d.)</c:v>
                </c:pt>
              </c:strCache>
            </c:strRef>
          </c:cat>
          <c:val>
            <c:numRef>
              <c:f>Lapas2!$B$31:$C$31</c:f>
              <c:numCache>
                <c:formatCode>General</c:formatCode>
                <c:ptCount val="2"/>
                <c:pt idx="0">
                  <c:v>82</c:v>
                </c:pt>
                <c:pt idx="1">
                  <c:v>12</c:v>
                </c:pt>
              </c:numCache>
            </c:numRef>
          </c:val>
        </c:ser>
        <c:shape val="box"/>
        <c:axId val="68348544"/>
        <c:axId val="68362624"/>
        <c:axId val="0"/>
      </c:bar3DChart>
      <c:catAx>
        <c:axId val="68348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362624"/>
        <c:crosses val="autoZero"/>
        <c:auto val="1"/>
        <c:lblAlgn val="ctr"/>
        <c:lblOffset val="100"/>
      </c:catAx>
      <c:valAx>
        <c:axId val="683626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lt-LT"/>
          </a:p>
        </c:txPr>
        <c:crossAx val="68348544"/>
        <c:crosses val="autoZero"/>
        <c:crossBetween val="between"/>
      </c:valAx>
    </c:plotArea>
    <c:legend>
      <c:legendPos val="r"/>
      <c:spPr>
        <a:noFill/>
      </c:spPr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lt-LT"/>
        </a:p>
      </c:txPr>
    </c:legend>
    <c:plotVisOnly val="1"/>
  </c:chart>
  <c:txPr>
    <a:bodyPr/>
    <a:lstStyle/>
    <a:p>
      <a:pPr>
        <a:defRPr sz="1800"/>
      </a:pPr>
      <a:endParaRPr lang="lt-LT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42"/>
          <c:y val="0.39074144737674948"/>
          <c:w val="0.6833341277601005"/>
          <c:h val="0.42222298579099266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Y val="70"/>
      <c:perspective val="0"/>
    </c:view3D>
    <c:plotArea>
      <c:layout>
        <c:manualLayout>
          <c:layoutTarget val="inner"/>
          <c:xMode val="edge"/>
          <c:yMode val="edge"/>
          <c:x val="0.14880969681186948"/>
          <c:y val="0.39074144737674948"/>
          <c:w val="0.6833341277601005"/>
          <c:h val="0.42222298579099288"/>
        </c:manualLayout>
      </c:layout>
      <c:pie3DChart>
        <c:varyColors val="1"/>
      </c:pie3D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00"/>
        </a:gs>
        <a:gs pos="100000">
          <a:srgbClr val="FFFF00">
            <a:gamma/>
            <a:shade val="46275"/>
            <a:invGamma/>
          </a:srgbClr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lt-LT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t-LT"/>
  <c:chart>
    <c:autoTitleDeleted val="1"/>
    <c:view3D>
      <c:rotX val="40"/>
      <c:perspective val="30"/>
    </c:view3D>
    <c:plotArea>
      <c:layout>
        <c:manualLayout>
          <c:layoutTarget val="inner"/>
          <c:xMode val="edge"/>
          <c:yMode val="edge"/>
          <c:x val="0"/>
          <c:y val="3.7086788336649447E-2"/>
          <c:w val="1"/>
          <c:h val="0.9074840169274121"/>
        </c:manualLayout>
      </c:layout>
      <c:pie3DChart>
        <c:varyColors val="1"/>
        <c:ser>
          <c:idx val="0"/>
          <c:order val="0"/>
          <c:tx>
            <c:strRef>
              <c:f>Lapas2!$B$84</c:f>
              <c:strCache>
                <c:ptCount val="1"/>
                <c:pt idx="0">
                  <c:v>2011 m.</c:v>
                </c:pt>
              </c:strCache>
            </c:strRef>
          </c:tx>
          <c:explosion val="19"/>
          <c:dPt>
            <c:idx val="0"/>
            <c:explosion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6"/>
              </a:solidFill>
            </c:spPr>
          </c:dPt>
          <c:dPt>
            <c:idx val="3"/>
            <c:explosion val="15"/>
            <c:spPr>
              <a:solidFill>
                <a:schemeClr val="accent3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CatName val="1"/>
            <c:showPercent val="1"/>
            <c:showLeaderLines val="1"/>
          </c:dLbls>
          <c:cat>
            <c:strRef>
              <c:f>Lapas2!$A$85:$A$88</c:f>
              <c:strCache>
                <c:ptCount val="4"/>
                <c:pt idx="0">
                  <c:v>Nenurodyta priežastis</c:v>
                </c:pt>
                <c:pt idx="1">
                  <c:v>Gamybos sutrikimai</c:v>
                </c:pt>
                <c:pt idx="2">
                  <c:v>Saugumo </c:v>
                </c:pt>
                <c:pt idx="3">
                  <c:v>Rinkodaros</c:v>
                </c:pt>
              </c:strCache>
            </c:strRef>
          </c:cat>
          <c:val>
            <c:numRef>
              <c:f>Lapas2!$B$85:$B$88</c:f>
              <c:numCache>
                <c:formatCode>General</c:formatCode>
                <c:ptCount val="4"/>
                <c:pt idx="0">
                  <c:v>128</c:v>
                </c:pt>
                <c:pt idx="1">
                  <c:v>27</c:v>
                </c:pt>
                <c:pt idx="2">
                  <c:v>2</c:v>
                </c:pt>
                <c:pt idx="3">
                  <c:v>24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t-LT"/>
  <c:chart>
    <c:autoTitleDeleted val="1"/>
    <c:view3D>
      <c:rotX val="40"/>
      <c:rotY val="210"/>
      <c:depthPercent val="80"/>
      <c:perspective val="20"/>
    </c:view3D>
    <c:plotArea>
      <c:layout>
        <c:manualLayout>
          <c:layoutTarget val="inner"/>
          <c:xMode val="edge"/>
          <c:yMode val="edge"/>
          <c:x val="2.274796283846376E-3"/>
          <c:y val="0.12062630295980208"/>
          <c:w val="0.9977252037161537"/>
          <c:h val="0.74092651321570446"/>
        </c:manualLayout>
      </c:layout>
      <c:pie3DChart>
        <c:varyColors val="1"/>
        <c:ser>
          <c:idx val="0"/>
          <c:order val="0"/>
          <c:tx>
            <c:strRef>
              <c:f>Lapas2!$B$114</c:f>
              <c:strCache>
                <c:ptCount val="1"/>
                <c:pt idx="0">
                  <c:v>2012 m.(iki birželio 1 d.)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</c:spPr>
          </c:dPt>
          <c:dPt>
            <c:idx val="1"/>
            <c:explosion val="1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explosion val="13"/>
            <c:spPr>
              <a:solidFill>
                <a:schemeClr val="accent3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lt-LT"/>
              </a:p>
            </c:txPr>
            <c:showCatName val="1"/>
            <c:showPercent val="1"/>
            <c:showLeaderLines val="1"/>
          </c:dLbls>
          <c:cat>
            <c:strRef>
              <c:f>Lapas2!$A$115:$A$117</c:f>
              <c:strCache>
                <c:ptCount val="3"/>
                <c:pt idx="0">
                  <c:v>Nenurodyta priežastis</c:v>
                </c:pt>
                <c:pt idx="1">
                  <c:v>Gamybos sutrikimai</c:v>
                </c:pt>
                <c:pt idx="2">
                  <c:v>Rinkodaros</c:v>
                </c:pt>
              </c:strCache>
            </c:strRef>
          </c:cat>
          <c:val>
            <c:numRef>
              <c:f>Lapas2!$B$115:$B$117</c:f>
              <c:numCache>
                <c:formatCode>General</c:formatCode>
                <c:ptCount val="3"/>
                <c:pt idx="0">
                  <c:v>68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C620B-349F-46FF-8698-4EBDD0961ACF}" type="datetimeFigureOut">
              <a:rPr lang="lt-LT" smtClean="0"/>
              <a:pPr/>
              <a:t>2012.06.21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93E9B-AEAB-4ABC-A2FC-E3CC4CDC74D3}" type="slidenum">
              <a:rPr lang="lt-LT" smtClean="0"/>
              <a:pPr/>
              <a:t>‹#›</a:t>
            </a:fld>
            <a:endParaRPr 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63839-C278-40E9-B8C6-D90940131A17}" type="datetimeFigureOut">
              <a:rPr lang="lt-LT" smtClean="0"/>
              <a:pPr/>
              <a:t>2012.06.21</a:t>
            </a:fld>
            <a:endParaRPr lang="lt-LT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Spustelėkite ruošinio teksto stiliams keisti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BA82A-4C96-4608-85D7-EC521FD21A8C}" type="slidenum">
              <a:rPr lang="lt-LT" smtClean="0"/>
              <a:pPr/>
              <a:t>‹#›</a:t>
            </a:fld>
            <a:endParaRPr 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BA82A-4C96-4608-85D7-EC521FD21A8C}" type="slidenum">
              <a:rPr lang="lt-LT" smtClean="0"/>
              <a:pPr/>
              <a:t>20</a:t>
            </a:fld>
            <a:endParaRPr lang="lt-L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vadratas užapvalintais įstrižaisiais kampais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Antraštė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9" name="Paantraštė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lt-LT" smtClean="0"/>
              <a:t>Spustelėkite ruošinio paantraštės stiliui keisti</a:t>
            </a:r>
            <a:endParaRPr kumimoji="0" lang="en-US"/>
          </a:p>
        </p:txBody>
      </p:sp>
      <p:sp>
        <p:nvSpPr>
          <p:cNvPr id="10" name="Datos vietos rezervavimo ženklas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5F34830-6D0F-4014-B36D-CD81FEA02AEB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11" name="Skaidrės numerio vietos rezervavimo ženklas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12" name="Poraštės vietos rezervavimo ženklas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B1848-AAB4-43F5-9A5A-7DAD452DD43F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1A66A8-0910-4625-B20A-759496D27339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ačiakampis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AB624-AA2F-4142-A534-9FB2938E709B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kcijos antrašt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ačiakampis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</p:txBody>
      </p:sp>
      <p:sp>
        <p:nvSpPr>
          <p:cNvPr id="8" name="Datos vietos rezervavimo ženklas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852A157-0E10-4826-930D-02C0C07984D6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10" name="Poraštės vietos rezervavimo ženklas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lt-L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C592C-7419-4F87-9FF4-988703DB92D7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10" name="Stačiakampis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ačiakampis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Stačiakampis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</p:txBody>
      </p:sp>
      <p:sp>
        <p:nvSpPr>
          <p:cNvPr id="5" name="Turinio vietos rezervavimo ženklas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F2486-7588-41DC-94BA-10FD4721DFD0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06B4D0-3703-476C-A833-EAAC476D81E7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7" name="Stačiakampis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166BCC-ADF2-4787-BDDC-DC603D8FA146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urinys ir antrašt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ačiakampis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lt-LT" smtClean="0"/>
              <a:t>Spustelėkite ruošinio teksto stiliams keisti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9" name="Datos vietos rezervavimo ženklas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D4351BB-5C36-495B-AF51-7B3BB5F6D0C1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10" name="Skaidrės numerio vietos rezervavimo ženklas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11" name="Poraštės vietos rezervavimo ženklas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lt-L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</p:txBody>
      </p:sp>
      <p:sp>
        <p:nvSpPr>
          <p:cNvPr id="13" name="Paveikslėlio vietos rezervavimo ženklas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lt-L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Spustelėkite piktogramą, jei norite įtraukti paveikslėlį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os vietos rezervavimo ženklas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BDD43E2-C15A-4055-88D5-03201DE7E738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10" name="Poraštės vietos rezervavimo ženklas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lt-L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vadratas užapvalintais įstrižaisiais kampais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lt-LT"/>
          </a:p>
        </p:txBody>
      </p:sp>
      <p:sp>
        <p:nvSpPr>
          <p:cNvPr id="14" name="Datos vietos rezervavimo ženklas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B8F916C-C00E-460F-93B6-88B4C3F9ACE7}" type="datetime1">
              <a:rPr lang="lt-LT" smtClean="0"/>
              <a:pPr/>
              <a:t>2012.06.21</a:t>
            </a:fld>
            <a:endParaRPr lang="lt-LT"/>
          </a:p>
        </p:txBody>
      </p:sp>
      <p:sp>
        <p:nvSpPr>
          <p:cNvPr id="23" name="Skaidrės numerio vietos rezervavimo ženklas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EB13EFE-0A69-4DDC-BC41-23C766984008}" type="slidenum">
              <a:rPr lang="lt-LT" smtClean="0"/>
              <a:pPr/>
              <a:t>‹#›</a:t>
            </a:fld>
            <a:endParaRPr lang="lt-LT"/>
          </a:p>
        </p:txBody>
      </p:sp>
      <p:sp>
        <p:nvSpPr>
          <p:cNvPr id="22" name="Pavadinimo vietos rezervavimo ženklas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lt-LT" smtClean="0"/>
              <a:t>Spustelėkite, jei norite keisite ruoš. pav. stilių</a:t>
            </a:r>
            <a:endParaRPr kumimoji="0" lang="en-US"/>
          </a:p>
        </p:txBody>
      </p:sp>
      <p:sp>
        <p:nvSpPr>
          <p:cNvPr id="13" name="Teksto vietos rezervavimo ženklas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lt-LT" smtClean="0"/>
              <a:t>Spustelėkite ruošinio teksto stiliams keisti</a:t>
            </a:r>
          </a:p>
          <a:p>
            <a:pPr lvl="1" eaLnBrk="1" latinLnBrk="0" hangingPunct="1"/>
            <a:r>
              <a:rPr kumimoji="0" lang="lt-LT" smtClean="0"/>
              <a:t>Antras lygmuo</a:t>
            </a:r>
          </a:p>
          <a:p>
            <a:pPr lvl="2" eaLnBrk="1" latinLnBrk="0" hangingPunct="1"/>
            <a:r>
              <a:rPr kumimoji="0" lang="lt-LT" smtClean="0"/>
              <a:t>Trečias lygmuo</a:t>
            </a:r>
          </a:p>
          <a:p>
            <a:pPr lvl="3" eaLnBrk="1" latinLnBrk="0" hangingPunct="1"/>
            <a:r>
              <a:rPr kumimoji="0" lang="lt-LT" smtClean="0"/>
              <a:t>Ketvirtas lygmuo</a:t>
            </a:r>
          </a:p>
          <a:p>
            <a:pPr lvl="4" eaLnBrk="1" latinLnBrk="0" hangingPunct="1"/>
            <a:r>
              <a:rPr kumimoji="0" lang="lt-LT" smtClean="0"/>
              <a:t>Penktas lygmuo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kaidr_1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ntraštė 4"/>
          <p:cNvSpPr>
            <a:spLocks noGrp="1"/>
          </p:cNvSpPr>
          <p:nvPr>
            <p:ph type="ctrTitle"/>
          </p:nvPr>
        </p:nvSpPr>
        <p:spPr>
          <a:xfrm>
            <a:off x="1187624" y="1196752"/>
            <a:ext cx="7772400" cy="1512168"/>
          </a:xfrm>
        </p:spPr>
        <p:txBody>
          <a:bodyPr>
            <a:noAutofit/>
          </a:bodyPr>
          <a:lstStyle/>
          <a:p>
            <a:r>
              <a:rPr lang="lt-LT" sz="3200" b="1" dirty="0" smtClean="0"/>
              <a:t>Duomenų apie vaistinių preparatų buvimą rinkoje valdymas ir aktualijos</a:t>
            </a:r>
            <a:endParaRPr lang="lt-LT" sz="3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115616" y="4941168"/>
            <a:ext cx="7127875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Baskerville Old Face" pitchFamily="18" charset="0"/>
              </a:rPr>
              <a:t>Virginija </a:t>
            </a:r>
            <a:r>
              <a:rPr lang="lt-LT" sz="2000" dirty="0" smtClean="0">
                <a:latin typeface="Baskerville Old Face" pitchFamily="18" charset="0"/>
              </a:rPr>
              <a:t>Žilėnaitė-</a:t>
            </a:r>
            <a:r>
              <a:rPr lang="lt-LT" sz="2000" dirty="0" err="1" smtClean="0">
                <a:latin typeface="Baskerville Old Face" pitchFamily="18" charset="0"/>
              </a:rPr>
              <a:t>Puodžiuvienė</a:t>
            </a:r>
            <a:endParaRPr lang="lt-LT" sz="2000" dirty="0" smtClean="0">
              <a:latin typeface="Baskerville Old Face" pitchFamily="18" charset="0"/>
            </a:endParaRPr>
          </a:p>
          <a:p>
            <a:pPr algn="ctr"/>
            <a:r>
              <a:rPr lang="lt-LT" sz="2000" dirty="0" smtClean="0">
                <a:latin typeface="Baskerville Old Face" pitchFamily="18" charset="0"/>
              </a:rPr>
              <a:t>VVKT Vaistų saugumo ir informacijos skyriaus vedėja </a:t>
            </a:r>
            <a:endParaRPr lang="en-US" sz="2000" dirty="0" smtClean="0">
              <a:latin typeface="Baskerville Old Face" pitchFamily="18" charset="0"/>
            </a:endParaRPr>
          </a:p>
          <a:p>
            <a:pPr algn="ctr"/>
            <a:r>
              <a:rPr lang="lt-LT" sz="2000" dirty="0" smtClean="0">
                <a:latin typeface="Baskerville Old Face" pitchFamily="18" charset="0"/>
              </a:rPr>
              <a:t>2012 m. birželio  21 d.</a:t>
            </a:r>
          </a:p>
          <a:p>
            <a:pPr algn="ctr"/>
            <a:r>
              <a:rPr lang="lt-LT" sz="2000" dirty="0" smtClean="0">
                <a:latin typeface="Baskerville Old Face" pitchFamily="18" charset="0"/>
              </a:rPr>
              <a:t>Vilnius</a:t>
            </a:r>
            <a:endParaRPr lang="lt-LT" sz="2000" dirty="0">
              <a:latin typeface="Baskerville Old Face" pitchFamily="18" charset="0"/>
            </a:endParaRPr>
          </a:p>
        </p:txBody>
      </p:sp>
      <p:pic>
        <p:nvPicPr>
          <p:cNvPr id="8194" name="Picture 2" descr="http://www.vvkt.lt/vvkt/m/m_images/wfiles/i7f6at25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1905000" cy="771525"/>
          </a:xfrm>
          <a:prstGeom prst="rect">
            <a:avLst/>
          </a:prstGeom>
          <a:noFill/>
        </p:spPr>
      </p:pic>
      <p:sp>
        <p:nvSpPr>
          <p:cNvPr id="6" name="Skaidrės numerio vietos rezervavimo ženklas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</a:t>
            </a:fld>
            <a:endParaRPr lang="lt-L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871526"/>
          </a:xfrm>
        </p:spPr>
        <p:txBody>
          <a:bodyPr>
            <a:normAutofit/>
          </a:bodyPr>
          <a:lstStyle/>
          <a:p>
            <a:r>
              <a:rPr lang="lt-LT" sz="4800" dirty="0" smtClean="0"/>
              <a:t>Problemos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748464" cy="5040982"/>
          </a:xfrm>
        </p:spPr>
        <p:txBody>
          <a:bodyPr/>
          <a:lstStyle/>
          <a:p>
            <a:pPr algn="just">
              <a:buNone/>
            </a:pPr>
            <a:r>
              <a:rPr lang="lt-LT" sz="2400" b="1" dirty="0" smtClean="0"/>
              <a:t>Gaunamų duomenų iš didmeninio vaistų</a:t>
            </a:r>
          </a:p>
          <a:p>
            <a:pPr algn="just">
              <a:buNone/>
            </a:pPr>
            <a:r>
              <a:rPr lang="lt-LT" sz="2400" b="1" dirty="0" smtClean="0"/>
              <a:t>platinimo įmonių tikslumas</a:t>
            </a:r>
            <a:r>
              <a:rPr lang="lt-LT" sz="2400" dirty="0" smtClean="0"/>
              <a:t> </a:t>
            </a:r>
          </a:p>
          <a:p>
            <a:pPr algn="just">
              <a:buNone/>
            </a:pPr>
            <a:endParaRPr lang="lt-LT" sz="900" dirty="0" smtClean="0"/>
          </a:p>
          <a:p>
            <a:pPr algn="just">
              <a:buNone/>
            </a:pPr>
            <a:r>
              <a:rPr lang="lt-LT" sz="2800" dirty="0" smtClean="0"/>
              <a:t>1. Duomenys priskirti ne prie to </a:t>
            </a:r>
            <a:r>
              <a:rPr lang="lt-LT" sz="2800" b="1" dirty="0" err="1" smtClean="0"/>
              <a:t>PakID</a:t>
            </a:r>
            <a:r>
              <a:rPr lang="lt-LT" sz="2800" b="1" dirty="0" smtClean="0"/>
              <a:t> </a:t>
            </a:r>
            <a:r>
              <a:rPr lang="lt-LT" sz="2800" dirty="0" smtClean="0"/>
              <a:t>iškreipia  </a:t>
            </a:r>
          </a:p>
          <a:p>
            <a:pPr algn="just">
              <a:buNone/>
            </a:pPr>
            <a:r>
              <a:rPr lang="lt-LT" sz="2800" dirty="0" smtClean="0"/>
              <a:t>    informaciją</a:t>
            </a:r>
            <a:endParaRPr lang="lt-LT" sz="2400" dirty="0" smtClean="0"/>
          </a:p>
          <a:p>
            <a:pPr>
              <a:buNone/>
            </a:pPr>
            <a:endParaRPr lang="lt-LT" dirty="0"/>
          </a:p>
        </p:txBody>
      </p:sp>
      <p:graphicFrame>
        <p:nvGraphicFramePr>
          <p:cNvPr id="4" name="Lentelė 3"/>
          <p:cNvGraphicFramePr>
            <a:graphicFrameLocks noGrp="1"/>
          </p:cNvGraphicFramePr>
          <p:nvPr/>
        </p:nvGraphicFramePr>
        <p:xfrm>
          <a:off x="395536" y="3212976"/>
          <a:ext cx="8352928" cy="331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050"/>
                <a:gridCol w="1350182"/>
                <a:gridCol w="1044116"/>
                <a:gridCol w="1044116"/>
                <a:gridCol w="1044116"/>
                <a:gridCol w="1044116"/>
                <a:gridCol w="1044116"/>
                <a:gridCol w="1044116"/>
              </a:tblGrid>
              <a:tr h="593025">
                <a:tc>
                  <a:txBody>
                    <a:bodyPr/>
                    <a:lstStyle/>
                    <a:p>
                      <a:endParaRPr lang="lt-LT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>
                        <a:latin typeface="+mn-lt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lt-LT" sz="2000" b="1" i="1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parduotas pakuočių kiekis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</a:tr>
              <a:tr h="482797"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PakID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Pavadinimas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stiprumas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farmacinė forma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pakuotė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sausis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vasaris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1" i="1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kovas</a:t>
                      </a:r>
                    </a:p>
                  </a:txBody>
                  <a:tcPr marL="9525" marR="9525" marT="9525" marB="0"/>
                </a:tc>
              </a:tr>
              <a:tr h="709805"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22734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Fluorouracil</a:t>
                      </a: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EBEWE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50mg/ml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injekcinis/infuzinis tirpalas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buteliukas (5 ml), N1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>
                    <a:solidFill>
                      <a:schemeClr val="tx2"/>
                    </a:solidFill>
                  </a:tcPr>
                </a:tc>
              </a:tr>
              <a:tr h="709805"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22736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Fluorouracil</a:t>
                      </a: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EBEWE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50mg/ml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injekcinis/infuzinis tirpalas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ampulė (5 ml), N5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4830</a:t>
                      </a: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10579</a:t>
                      </a: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3970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</a:tr>
              <a:tr h="713948"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15937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FLUOROURACIL-TEVA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50mg/ml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injekcinis tirpalas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buteliukas (5 ml), N1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2851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993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10</a:t>
            </a:fld>
            <a:endParaRPr lang="lt-LT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ntraštė 17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575048"/>
          </a:xfrm>
        </p:spPr>
        <p:txBody>
          <a:bodyPr>
            <a:normAutofit fontScale="90000"/>
          </a:bodyPr>
          <a:lstStyle/>
          <a:p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5300" dirty="0" smtClean="0">
                <a:solidFill>
                  <a:schemeClr val="tx1"/>
                </a:solidFill>
              </a:rPr>
              <a:t>Problemos (II)</a:t>
            </a:r>
            <a:r>
              <a:rPr lang="lt-LT" sz="5300" dirty="0" smtClean="0"/>
              <a:t/>
            </a:r>
            <a:br>
              <a:rPr lang="lt-LT" sz="5300" dirty="0" smtClean="0"/>
            </a:br>
            <a:endParaRPr lang="lt-LT" sz="5300" dirty="0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11</a:t>
            </a:fld>
            <a:endParaRPr lang="lt-LT"/>
          </a:p>
        </p:txBody>
      </p:sp>
      <p:graphicFrame>
        <p:nvGraphicFramePr>
          <p:cNvPr id="24" name="Turinio vietos rezervavimo ženklas 23"/>
          <p:cNvGraphicFramePr>
            <a:graphicFrameLocks noGrp="1"/>
          </p:cNvGraphicFramePr>
          <p:nvPr>
            <p:ph sz="half" idx="4294967295"/>
          </p:nvPr>
        </p:nvGraphicFramePr>
        <p:xfrm>
          <a:off x="323528" y="2348880"/>
          <a:ext cx="8640960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6"/>
                <a:gridCol w="1348624"/>
                <a:gridCol w="1080120"/>
                <a:gridCol w="1080120"/>
                <a:gridCol w="1080120"/>
                <a:gridCol w="1080120"/>
                <a:gridCol w="1080120"/>
                <a:gridCol w="1080120"/>
              </a:tblGrid>
              <a:tr h="645493">
                <a:tc>
                  <a:txBody>
                    <a:bodyPr/>
                    <a:lstStyle/>
                    <a:p>
                      <a:endParaRPr lang="lt-L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sz="16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lt-LT" sz="1600" dirty="0" smtClean="0"/>
                        <a:t>parduotas pakuočių kiekis</a:t>
                      </a:r>
                      <a:endParaRPr lang="lt-LT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</a:tr>
              <a:tr h="653230"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 err="1"/>
                        <a:t>PakID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Pavadinimas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stiprumas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farmacinė forma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pakuotė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vasaris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kovas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balandis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</a:tr>
              <a:tr h="645493"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/>
                        <a:t>1861</a:t>
                      </a:r>
                      <a:endParaRPr lang="lt-LT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/>
                        <a:t>Tamoxifen EBEWE</a:t>
                      </a:r>
                      <a:endParaRPr lang="lt-LT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 dirty="0"/>
                        <a:t>20mg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 dirty="0"/>
                        <a:t>tabletės 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 dirty="0"/>
                        <a:t>N30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23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31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36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</a:tr>
              <a:tr h="645493">
                <a:tc>
                  <a:txBody>
                    <a:bodyPr/>
                    <a:lstStyle/>
                    <a:p>
                      <a:endParaRPr lang="lt-LT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rtl="0" eaLnBrk="1" fontAlgn="t" latinLnBrk="0" hangingPunct="1"/>
                      <a:r>
                        <a:rPr kumimoji="0" lang="lt-LT" sz="1600" b="1" kern="1200" dirty="0" smtClean="0">
                          <a:solidFill>
                            <a:schemeClr val="tx1"/>
                          </a:solidFill>
                        </a:rPr>
                        <a:t>parduotas pakuočių kiekis</a:t>
                      </a:r>
                      <a:endParaRPr kumimoji="0" lang="lt-LT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</a:tr>
              <a:tr h="653230"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 err="1"/>
                        <a:t>PakID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Pavadinimas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stiprumas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farmacinė forma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pakuotė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vasaris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kovas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lt-LT" sz="1600" b="0" u="none" strike="noStrike" dirty="0"/>
                        <a:t>balandis</a:t>
                      </a:r>
                      <a:endParaRPr lang="lt-LT" sz="16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</a:tr>
              <a:tr h="645493"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/>
                        <a:t>1861</a:t>
                      </a:r>
                      <a:endParaRPr lang="lt-LT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/>
                        <a:t>Tamoxifen EBEWE</a:t>
                      </a:r>
                      <a:endParaRPr lang="lt-LT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/>
                        <a:t>20mg</a:t>
                      </a:r>
                      <a:endParaRPr lang="lt-LT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 dirty="0"/>
                        <a:t>tabletės 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1600" b="0" u="none" strike="noStrike" dirty="0"/>
                        <a:t>N30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696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930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lt-LT" sz="1600" b="0" u="none" strike="noStrike" dirty="0"/>
                        <a:t>1074</a:t>
                      </a:r>
                      <a:endParaRPr lang="lt-L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3" name="Turinio vietos rezervavimo ženklas 2"/>
          <p:cNvSpPr>
            <a:spLocks noGrp="1"/>
          </p:cNvSpPr>
          <p:nvPr>
            <p:ph type="subTitle" idx="4294967295"/>
          </p:nvPr>
        </p:nvSpPr>
        <p:spPr>
          <a:xfrm>
            <a:off x="2584450" y="2819400"/>
            <a:ext cx="6559550" cy="1752600"/>
          </a:xfrm>
        </p:spPr>
        <p:txBody>
          <a:bodyPr>
            <a:normAutofit/>
          </a:bodyPr>
          <a:lstStyle/>
          <a:p>
            <a:pPr marL="514350" indent="-514350" algn="l">
              <a:buNone/>
            </a:pPr>
            <a:endParaRPr lang="lt-LT" sz="2800" dirty="0" smtClean="0"/>
          </a:p>
          <a:p>
            <a:pPr marL="514350" indent="-514350" algn="l">
              <a:buNone/>
            </a:pPr>
            <a:endParaRPr lang="lt-LT" sz="2800" dirty="0" smtClean="0"/>
          </a:p>
          <a:p>
            <a:pPr marL="514350" indent="-514350" algn="l">
              <a:buNone/>
            </a:pPr>
            <a:endParaRPr lang="lt-LT" sz="2800" dirty="0" smtClean="0"/>
          </a:p>
          <a:p>
            <a:pPr algn="l">
              <a:buNone/>
            </a:pPr>
            <a:endParaRPr lang="lt-LT" sz="2800" dirty="0" smtClean="0"/>
          </a:p>
          <a:p>
            <a:pPr algn="l"/>
            <a:endParaRPr lang="lt-LT" sz="2800" dirty="0" smtClean="0"/>
          </a:p>
          <a:p>
            <a:pPr algn="l"/>
            <a:endParaRPr lang="lt-LT" sz="2800" dirty="0" smtClean="0"/>
          </a:p>
          <a:p>
            <a:pPr algn="l">
              <a:buNone/>
            </a:pPr>
            <a:endParaRPr lang="lt-LT" sz="2800" dirty="0" smtClean="0"/>
          </a:p>
          <a:p>
            <a:pPr algn="l">
              <a:buNone/>
            </a:pPr>
            <a:endParaRPr lang="lt-LT" sz="2800" dirty="0" smtClean="0"/>
          </a:p>
        </p:txBody>
      </p:sp>
      <p:sp>
        <p:nvSpPr>
          <p:cNvPr id="11" name="Stačiakampis 10"/>
          <p:cNvSpPr/>
          <p:nvPr/>
        </p:nvSpPr>
        <p:spPr>
          <a:xfrm>
            <a:off x="1042988" y="2924944"/>
            <a:ext cx="7417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72A376"/>
              </a:buClr>
              <a:buSzPct val="70000"/>
            </a:pPr>
            <a:endParaRPr lang="lt-LT" sz="2800" dirty="0">
              <a:solidFill>
                <a:prstClr val="white"/>
              </a:solidFill>
            </a:endParaRPr>
          </a:p>
        </p:txBody>
      </p:sp>
      <p:sp>
        <p:nvSpPr>
          <p:cNvPr id="19" name="Stačiakampis 18"/>
          <p:cNvSpPr/>
          <p:nvPr/>
        </p:nvSpPr>
        <p:spPr>
          <a:xfrm>
            <a:off x="179512" y="4869160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100" lvl="0" indent="-292100">
              <a:buClr>
                <a:srgbClr val="72A376"/>
              </a:buClr>
              <a:buSzPct val="70000"/>
            </a:pPr>
            <a:endParaRPr lang="lt-LT" sz="2000" dirty="0" smtClean="0">
              <a:solidFill>
                <a:prstClr val="white"/>
              </a:solidFill>
            </a:endParaRPr>
          </a:p>
          <a:p>
            <a:pPr marL="292100" lvl="0" indent="-292100">
              <a:buClr>
                <a:srgbClr val="72A376"/>
              </a:buClr>
              <a:buSzPct val="70000"/>
            </a:pPr>
            <a:endParaRPr lang="lt-LT" sz="2000" dirty="0" smtClean="0">
              <a:solidFill>
                <a:prstClr val="white"/>
              </a:solidFill>
            </a:endParaRPr>
          </a:p>
        </p:txBody>
      </p:sp>
      <p:sp>
        <p:nvSpPr>
          <p:cNvPr id="9" name="Stačiakampis 8"/>
          <p:cNvSpPr/>
          <p:nvPr/>
        </p:nvSpPr>
        <p:spPr>
          <a:xfrm>
            <a:off x="539552" y="1484784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700" b="1" dirty="0" smtClean="0">
                <a:solidFill>
                  <a:prstClr val="white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2</a:t>
            </a:r>
            <a:r>
              <a:rPr lang="lt-LT" sz="2400" b="1" dirty="0" smtClean="0">
                <a:solidFill>
                  <a:prstClr val="white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. </a:t>
            </a:r>
            <a:r>
              <a:rPr lang="lt-LT" sz="2800" b="1" dirty="0" smtClean="0">
                <a:solidFill>
                  <a:prstClr val="white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Neteisingai nurodomas parduotas pakuočių </a:t>
            </a:r>
          </a:p>
          <a:p>
            <a:r>
              <a:rPr lang="lt-LT" sz="2800" b="1" dirty="0" smtClean="0">
                <a:solidFill>
                  <a:prstClr val="white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    kiekis</a:t>
            </a:r>
            <a:endParaRPr lang="lt-LT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871526"/>
          </a:xfrm>
        </p:spPr>
        <p:txBody>
          <a:bodyPr>
            <a:normAutofit/>
          </a:bodyPr>
          <a:lstStyle/>
          <a:p>
            <a:r>
              <a:rPr lang="lt-LT" sz="4800" dirty="0" smtClean="0"/>
              <a:t>Problemos (III)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4294967295"/>
          </p:nvPr>
        </p:nvSpPr>
        <p:spPr>
          <a:xfrm>
            <a:off x="395536" y="1484784"/>
            <a:ext cx="8748464" cy="4896966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lt-LT" dirty="0" smtClean="0">
                <a:solidFill>
                  <a:prstClr val="white"/>
                </a:solidFill>
              </a:rPr>
              <a:t>3.  Netikslūs duomenys apie vardinių vaistinių preparatų parduotus pakuočių kiekius</a:t>
            </a:r>
          </a:p>
          <a:p>
            <a:r>
              <a:rPr lang="lt-LT" dirty="0" smtClean="0"/>
              <a:t>- </a:t>
            </a:r>
            <a:r>
              <a:rPr lang="lt-LT" sz="3100" dirty="0" smtClean="0"/>
              <a:t>2011 m. vasario mėn. parduota </a:t>
            </a:r>
            <a:r>
              <a:rPr lang="lt-LT" sz="3100" b="1" dirty="0" smtClean="0"/>
              <a:t>21 vnt.</a:t>
            </a:r>
            <a:r>
              <a:rPr lang="lt-LT" sz="3100" dirty="0" smtClean="0"/>
              <a:t> </a:t>
            </a:r>
            <a:r>
              <a:rPr lang="lt-LT" sz="3100" dirty="0" err="1" smtClean="0"/>
              <a:t>Hydrocortisonum</a:t>
            </a:r>
            <a:r>
              <a:rPr lang="lt-LT" sz="3100" dirty="0" smtClean="0"/>
              <a:t> 20 mg </a:t>
            </a:r>
            <a:r>
              <a:rPr lang="lt-LT" sz="3100" dirty="0" err="1" smtClean="0"/>
              <a:t>tab</a:t>
            </a:r>
            <a:r>
              <a:rPr lang="lt-LT" sz="3100" dirty="0" smtClean="0"/>
              <a:t>. N. 20, sausio mėn. ataskaitoje  nurodyti pardavimai - </a:t>
            </a:r>
            <a:r>
              <a:rPr lang="lt-LT" sz="3100" b="1" dirty="0" smtClean="0"/>
              <a:t>40 vnt.</a:t>
            </a:r>
            <a:r>
              <a:rPr lang="lt-LT" sz="3100" dirty="0" smtClean="0"/>
              <a:t>;</a:t>
            </a:r>
          </a:p>
          <a:p>
            <a:pPr>
              <a:buNone/>
            </a:pPr>
            <a:r>
              <a:rPr lang="lt-LT" sz="3100" b="1" dirty="0" smtClean="0"/>
              <a:t> </a:t>
            </a:r>
            <a:endParaRPr lang="lt-LT" sz="3100" dirty="0" smtClean="0"/>
          </a:p>
          <a:p>
            <a:r>
              <a:rPr lang="lt-LT" sz="3100" dirty="0" smtClean="0"/>
              <a:t>   - 2012 m. sausio mėn. parduota </a:t>
            </a:r>
            <a:r>
              <a:rPr lang="lt-LT" sz="3100" b="1" dirty="0" smtClean="0"/>
              <a:t>73 vnt.</a:t>
            </a:r>
            <a:r>
              <a:rPr lang="lt-LT" sz="3100" dirty="0" smtClean="0"/>
              <a:t> vaistinio preparato </a:t>
            </a:r>
            <a:r>
              <a:rPr lang="lt-LT" sz="3100" dirty="0" err="1" smtClean="0"/>
              <a:t>Diazepam</a:t>
            </a:r>
            <a:r>
              <a:rPr lang="lt-LT" sz="3100" dirty="0" smtClean="0"/>
              <a:t> </a:t>
            </a:r>
            <a:r>
              <a:rPr lang="lt-LT" sz="3100" dirty="0" err="1" smtClean="0"/>
              <a:t>Desitin</a:t>
            </a:r>
            <a:r>
              <a:rPr lang="lt-LT" sz="3100" dirty="0" smtClean="0"/>
              <a:t> 10 mg </a:t>
            </a:r>
            <a:r>
              <a:rPr lang="lt-LT" sz="3100" dirty="0" err="1" smtClean="0"/>
              <a:t>rectal</a:t>
            </a:r>
            <a:r>
              <a:rPr lang="lt-LT" sz="3100" dirty="0" smtClean="0"/>
              <a:t> </a:t>
            </a:r>
            <a:r>
              <a:rPr lang="lt-LT" sz="3100" dirty="0" err="1" smtClean="0"/>
              <a:t>tub</a:t>
            </a:r>
            <a:r>
              <a:rPr lang="lt-LT" sz="3100" dirty="0" smtClean="0"/>
              <a:t>. N. 5 (</a:t>
            </a:r>
            <a:r>
              <a:rPr lang="lt-LT" sz="3100" dirty="0" err="1" smtClean="0"/>
              <a:t>Desitin</a:t>
            </a:r>
            <a:r>
              <a:rPr lang="lt-LT" sz="3100" dirty="0" smtClean="0"/>
              <a:t>), sausio mėn. ataskaitoje nurodė - </a:t>
            </a:r>
            <a:r>
              <a:rPr lang="lt-LT" sz="3100" b="1" dirty="0" smtClean="0"/>
              <a:t>84 vnt</a:t>
            </a:r>
            <a:r>
              <a:rPr lang="lt-LT" sz="3100" dirty="0" smtClean="0"/>
              <a:t>.;</a:t>
            </a:r>
          </a:p>
          <a:p>
            <a:r>
              <a:rPr lang="lt-LT" sz="3100" dirty="0" smtClean="0"/>
              <a:t> </a:t>
            </a:r>
          </a:p>
          <a:p>
            <a:r>
              <a:rPr lang="lt-LT" sz="3100" dirty="0" smtClean="0"/>
              <a:t> - 2012 m. kovo mėn. – nurodyti neteisingi vaistinių preparatų bendriniai pavadinimai (pvz.: </a:t>
            </a:r>
            <a:r>
              <a:rPr lang="lt-LT" sz="3100" dirty="0" err="1" smtClean="0"/>
              <a:t>Catapresan</a:t>
            </a:r>
            <a:r>
              <a:rPr lang="lt-LT" sz="3100" dirty="0" smtClean="0"/>
              <a:t> 150 </a:t>
            </a:r>
            <a:r>
              <a:rPr lang="lt-LT" sz="3100" dirty="0" err="1" smtClean="0"/>
              <a:t>mcg</a:t>
            </a:r>
            <a:r>
              <a:rPr lang="lt-LT" sz="3100" dirty="0" smtClean="0"/>
              <a:t> </a:t>
            </a:r>
            <a:r>
              <a:rPr lang="lt-LT" sz="3100" dirty="0" err="1" smtClean="0"/>
              <a:t>tab</a:t>
            </a:r>
            <a:r>
              <a:rPr lang="lt-LT" sz="3100" dirty="0" smtClean="0"/>
              <a:t>. N. 100 nurodytas bendrinis pavadinimas </a:t>
            </a:r>
            <a:r>
              <a:rPr lang="lt-LT" sz="3100" dirty="0" err="1" smtClean="0"/>
              <a:t>Catapresan</a:t>
            </a:r>
            <a:r>
              <a:rPr lang="lt-LT" sz="3100" dirty="0" smtClean="0"/>
              <a:t>, o Vardinio vaistinio preparato užsakyme nurodytas </a:t>
            </a:r>
            <a:r>
              <a:rPr lang="lt-LT" sz="3100" dirty="0" err="1" smtClean="0"/>
              <a:t>Clonidini</a:t>
            </a:r>
            <a:r>
              <a:rPr lang="lt-LT" sz="3100" dirty="0" smtClean="0"/>
              <a:t> </a:t>
            </a:r>
            <a:r>
              <a:rPr lang="lt-LT" sz="3100" dirty="0" err="1" smtClean="0"/>
              <a:t>hydrochloridi</a:t>
            </a:r>
            <a:r>
              <a:rPr lang="lt-LT" sz="3100" dirty="0" smtClean="0"/>
              <a:t> ir kt.).</a:t>
            </a:r>
          </a:p>
          <a:p>
            <a:pPr>
              <a:buNone/>
            </a:pP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12</a:t>
            </a:fld>
            <a:endParaRPr lang="lt-L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871526"/>
          </a:xfrm>
        </p:spPr>
        <p:txBody>
          <a:bodyPr>
            <a:normAutofit/>
          </a:bodyPr>
          <a:lstStyle/>
          <a:p>
            <a:r>
              <a:rPr lang="lt-LT" dirty="0" smtClean="0"/>
              <a:t>Problemos sprendimas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748464" cy="5040982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lt-LT" dirty="0" smtClean="0"/>
              <a:t>Tikslas – tikslūs duomenys apie vaistų </a:t>
            </a:r>
          </a:p>
          <a:p>
            <a:pPr lvl="0">
              <a:buNone/>
            </a:pPr>
            <a:r>
              <a:rPr lang="lt-LT" dirty="0" smtClean="0"/>
              <a:t>pardavimus.</a:t>
            </a:r>
          </a:p>
          <a:p>
            <a:pPr lvl="0">
              <a:buNone/>
            </a:pPr>
            <a:endParaRPr lang="lt-LT" dirty="0" smtClean="0"/>
          </a:p>
          <a:p>
            <a:pPr lvl="0">
              <a:buNone/>
            </a:pPr>
            <a:r>
              <a:rPr lang="lt-LT" dirty="0" smtClean="0"/>
              <a:t>Stiprinama pateikiamų duomenų iš didmenininkų</a:t>
            </a:r>
          </a:p>
          <a:p>
            <a:pPr lvl="0">
              <a:buNone/>
            </a:pPr>
            <a:r>
              <a:rPr lang="lt-LT" dirty="0" smtClean="0"/>
              <a:t>kontrolė.</a:t>
            </a:r>
          </a:p>
          <a:p>
            <a:pPr lvl="0">
              <a:buNone/>
            </a:pPr>
            <a:endParaRPr lang="lt-LT" dirty="0" smtClean="0"/>
          </a:p>
          <a:p>
            <a:pPr lvl="0">
              <a:buNone/>
            </a:pPr>
            <a:r>
              <a:rPr lang="lt-LT" dirty="0" smtClean="0"/>
              <a:t>Planinių geros platinimo praktikos patikrinimų </a:t>
            </a:r>
          </a:p>
          <a:p>
            <a:pPr lvl="0">
              <a:buNone/>
            </a:pPr>
            <a:r>
              <a:rPr lang="lt-LT" dirty="0" smtClean="0"/>
              <a:t>metu bus nuolat tikrinami Tarnybai pateikti </a:t>
            </a:r>
          </a:p>
          <a:p>
            <a:pPr lvl="0">
              <a:buNone/>
            </a:pPr>
            <a:r>
              <a:rPr lang="lt-LT" dirty="0" smtClean="0"/>
              <a:t>duomenys palyginant juos su pirkimo</a:t>
            </a:r>
          </a:p>
          <a:p>
            <a:pPr lvl="0">
              <a:buNone/>
            </a:pPr>
            <a:r>
              <a:rPr lang="lt-LT" dirty="0" smtClean="0"/>
              <a:t>dokumentais.</a:t>
            </a:r>
          </a:p>
          <a:p>
            <a:pPr lvl="0">
              <a:buNone/>
            </a:pPr>
            <a:endParaRPr lang="lt-LT" dirty="0" smtClean="0"/>
          </a:p>
          <a:p>
            <a:pPr lvl="0">
              <a:buNone/>
            </a:pPr>
            <a:r>
              <a:rPr lang="lt-LT" dirty="0" smtClean="0"/>
              <a:t>Neatitikimų atveju – fiksuojamas trūkumas.</a:t>
            </a:r>
            <a:endParaRPr lang="lt-L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71526"/>
          </a:xfrm>
        </p:spPr>
        <p:txBody>
          <a:bodyPr>
            <a:noAutofit/>
          </a:bodyPr>
          <a:lstStyle/>
          <a:p>
            <a:r>
              <a:rPr lang="lt-LT" sz="3600" dirty="0" smtClean="0"/>
              <a:t>Informacijos apie vardinius vaistus pateikimas</a:t>
            </a:r>
            <a:endParaRPr lang="lt-LT" sz="36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748464" cy="5040982"/>
          </a:xfrm>
        </p:spPr>
        <p:txBody>
          <a:bodyPr>
            <a:normAutofit fontScale="77500" lnSpcReduction="20000"/>
          </a:bodyPr>
          <a:lstStyle/>
          <a:p>
            <a:endParaRPr lang="lt-LT" dirty="0" smtClean="0"/>
          </a:p>
          <a:p>
            <a:r>
              <a:rPr lang="lt-LT" dirty="0" smtClean="0"/>
              <a:t>Atskaitoje apie per ataskaitinį mėnesį parduotų </a:t>
            </a:r>
            <a:r>
              <a:rPr lang="lt-LT" b="1" dirty="0" smtClean="0"/>
              <a:t>vardinių vaistinių preparatų pakuočių</a:t>
            </a:r>
            <a:r>
              <a:rPr lang="lt-LT" dirty="0" smtClean="0"/>
              <a:t> kiekį būtina pateikti informacija:</a:t>
            </a:r>
          </a:p>
          <a:p>
            <a:endParaRPr lang="lt-LT" dirty="0" smtClean="0"/>
          </a:p>
          <a:p>
            <a:r>
              <a:rPr lang="lt-LT" dirty="0" smtClean="0"/>
              <a:t>juridinio asmens pavadinimas ir teisinė forma;</a:t>
            </a:r>
          </a:p>
          <a:p>
            <a:r>
              <a:rPr lang="lt-LT" dirty="0" smtClean="0"/>
              <a:t>ataskaitinis laikotarpis;</a:t>
            </a:r>
          </a:p>
          <a:p>
            <a:r>
              <a:rPr lang="lt-LT" dirty="0" smtClean="0"/>
              <a:t>asmens, įgalioto teikti ataskaitą, vardas, pavardė, darbovietė, pareigos, buveinės adresas (juridiniam asmeniui), telefono numeris, elektroninio pašto adresas;</a:t>
            </a:r>
          </a:p>
          <a:p>
            <a:r>
              <a:rPr lang="lt-LT" dirty="0" smtClean="0"/>
              <a:t>vaistinio preparato pavadinimas (sugalvotas); </a:t>
            </a:r>
          </a:p>
          <a:p>
            <a:r>
              <a:rPr lang="lt-LT" dirty="0" smtClean="0"/>
              <a:t>vaistinio preparato bendrinis pavadinimas;</a:t>
            </a:r>
          </a:p>
          <a:p>
            <a:r>
              <a:rPr lang="lt-LT" dirty="0" smtClean="0"/>
              <a:t>vaistinio preparato farmacinė forma ir stiprumas;</a:t>
            </a:r>
          </a:p>
          <a:p>
            <a:r>
              <a:rPr lang="lt-LT" dirty="0" smtClean="0"/>
              <a:t>vaistinio preparato kiekis pakuotėje;</a:t>
            </a:r>
          </a:p>
          <a:p>
            <a:r>
              <a:rPr lang="lt-LT" dirty="0" smtClean="0"/>
              <a:t>vaistinio preparato rinkodaros teisės turėtojas;</a:t>
            </a:r>
          </a:p>
          <a:p>
            <a:r>
              <a:rPr lang="lt-LT" dirty="0" smtClean="0"/>
              <a:t>parduotas vaistinio preparato pakuočių kiekis (skaičius).</a:t>
            </a:r>
          </a:p>
          <a:p>
            <a:pPr lvl="0">
              <a:buNone/>
            </a:pP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14</a:t>
            </a:fld>
            <a:endParaRPr lang="lt-LT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71526"/>
          </a:xfrm>
        </p:spPr>
        <p:txBody>
          <a:bodyPr>
            <a:noAutofit/>
          </a:bodyPr>
          <a:lstStyle/>
          <a:p>
            <a:r>
              <a:rPr lang="lt-LT" sz="3200" b="1" dirty="0" smtClean="0"/>
              <a:t>Vaistinių preparatų registruotų pakuočių duomenys </a:t>
            </a:r>
            <a:endParaRPr lang="lt-LT" sz="3200" b="1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15</a:t>
            </a:fld>
            <a:endParaRPr lang="lt-LT"/>
          </a:p>
        </p:txBody>
      </p:sp>
      <p:pic>
        <p:nvPicPr>
          <p:cNvPr id="5734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472070"/>
            <a:ext cx="6336704" cy="506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Didmenininko pareiga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lt-LT" sz="2000" dirty="0" smtClean="0"/>
          </a:p>
          <a:p>
            <a:endParaRPr lang="lt-LT" dirty="0" smtClean="0"/>
          </a:p>
          <a:p>
            <a:r>
              <a:rPr lang="lt-LT" dirty="0" smtClean="0"/>
              <a:t>Pastebėjęs pateiktoje ataskaitoje klaidų ar netikslumų, juridinis asmuo apie tai turi nedelsdamas pranešti Tarnybai elektroniniu paštu adresu </a:t>
            </a:r>
            <a:r>
              <a:rPr lang="lt-LT" u="sng" dirty="0" err="1" smtClean="0"/>
              <a:t>monitoringas@vvkt.lt</a:t>
            </a:r>
            <a:r>
              <a:rPr lang="lt-LT" dirty="0" smtClean="0"/>
              <a:t>.</a:t>
            </a:r>
          </a:p>
          <a:p>
            <a:endParaRPr lang="lt-LT" sz="2400" dirty="0" smtClean="0"/>
          </a:p>
          <a:p>
            <a:pPr>
              <a:buNone/>
            </a:pPr>
            <a:r>
              <a:rPr lang="lt-LT" sz="2400" dirty="0" smtClean="0"/>
              <a:t>(Ataskaitų apie Lietuvos Respublikoje parduotų vaistinių </a:t>
            </a:r>
          </a:p>
          <a:p>
            <a:pPr>
              <a:buNone/>
            </a:pPr>
            <a:r>
              <a:rPr lang="lt-LT" sz="2400" dirty="0" smtClean="0"/>
              <a:t>preparatų pakuočių kiekį ir turimus neparduotų vaistinių </a:t>
            </a:r>
          </a:p>
          <a:p>
            <a:pPr>
              <a:buNone/>
            </a:pPr>
            <a:r>
              <a:rPr lang="lt-LT" sz="2400" dirty="0" smtClean="0"/>
              <a:t>preparatų pakuočių likučius pateikimo tvarkos aprašo,</a:t>
            </a:r>
          </a:p>
          <a:p>
            <a:pPr>
              <a:buNone/>
            </a:pPr>
            <a:r>
              <a:rPr lang="lt-LT" sz="2400" dirty="0" smtClean="0"/>
              <a:t>patvirtinto VVKT viršininko 2009 m. rugpjūčio 7 d. įsakymu </a:t>
            </a:r>
          </a:p>
          <a:p>
            <a:pPr>
              <a:buNone/>
            </a:pPr>
            <a:r>
              <a:rPr lang="lt-LT" sz="2400" dirty="0" smtClean="0"/>
              <a:t>Nr.1A-755, 14 punktas).</a:t>
            </a:r>
          </a:p>
          <a:p>
            <a:endParaRPr lang="lt-LT" dirty="0" smtClean="0"/>
          </a:p>
          <a:p>
            <a:endParaRPr lang="lt-LT" dirty="0" smtClean="0"/>
          </a:p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16</a:t>
            </a:fld>
            <a:endParaRPr lang="lt-LT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Rinkodaros teisės turėtojo pareigos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lt-LT" dirty="0" smtClean="0"/>
              <a:t>    </a:t>
            </a:r>
          </a:p>
          <a:p>
            <a:pPr>
              <a:buNone/>
            </a:pPr>
            <a:r>
              <a:rPr lang="lt-LT" dirty="0" smtClean="0"/>
              <a:t>Suteikus vaistinio preparato rinkodaros teisę, </a:t>
            </a:r>
          </a:p>
          <a:p>
            <a:pPr>
              <a:buNone/>
            </a:pPr>
            <a:r>
              <a:rPr lang="lt-LT" dirty="0" smtClean="0"/>
              <a:t>per 6 mėnesius pranešti Tarnybai šio </a:t>
            </a:r>
          </a:p>
          <a:p>
            <a:pPr>
              <a:buNone/>
            </a:pPr>
            <a:r>
              <a:rPr lang="lt-LT" dirty="0" smtClean="0"/>
              <a:t>preparato pirmojo patiekimo Lietuvos </a:t>
            </a:r>
          </a:p>
          <a:p>
            <a:pPr>
              <a:buNone/>
            </a:pPr>
            <a:r>
              <a:rPr lang="lt-LT" dirty="0" smtClean="0"/>
              <a:t>Respublikos rinkai datą (Farmacijos įstatymo </a:t>
            </a:r>
          </a:p>
          <a:p>
            <a:pPr>
              <a:buNone/>
            </a:pPr>
            <a:r>
              <a:rPr lang="lt-LT" dirty="0" smtClean="0"/>
              <a:t>15 straipsnio 7 dalis); </a:t>
            </a:r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r>
              <a:rPr lang="lt-LT" dirty="0" smtClean="0"/>
              <a:t>Bendradarbiaujant su platintojais, užtikrinti </a:t>
            </a:r>
          </a:p>
          <a:p>
            <a:pPr>
              <a:buNone/>
            </a:pPr>
            <a:r>
              <a:rPr lang="lt-LT" dirty="0" smtClean="0"/>
              <a:t>tinkamą ir reikiamo dažnumo tiekimą, </a:t>
            </a:r>
          </a:p>
          <a:p>
            <a:pPr>
              <a:buNone/>
            </a:pPr>
            <a:r>
              <a:rPr lang="lt-LT" dirty="0" smtClean="0"/>
              <a:t>atitinkantį pacientų poreikį (Farmacijos </a:t>
            </a:r>
          </a:p>
          <a:p>
            <a:pPr>
              <a:buNone/>
            </a:pPr>
            <a:r>
              <a:rPr lang="lt-LT" dirty="0" smtClean="0"/>
              <a:t>įstatymo 15 straipsnio 7 dalis); </a:t>
            </a: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17</a:t>
            </a:fld>
            <a:endParaRPr lang="lt-LT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Rinkodaros teisės turėtojo pareigos (II)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lt-LT" dirty="0" smtClean="0"/>
              <a:t>    </a:t>
            </a:r>
          </a:p>
          <a:p>
            <a:pPr>
              <a:buNone/>
            </a:pPr>
            <a:r>
              <a:rPr lang="lt-LT" dirty="0" smtClean="0"/>
              <a:t>  Likus </a:t>
            </a:r>
            <a:r>
              <a:rPr lang="lt-LT" b="1" dirty="0" smtClean="0"/>
              <a:t>ne mažiau kaip dviem mėnesiams iki numatomo laikino arba nuolatinio vaistinio preparato tiekimo </a:t>
            </a:r>
            <a:r>
              <a:rPr lang="lt-LT" dirty="0" smtClean="0"/>
              <a:t>Lietuvos rinkai nutraukimo apie tai pranešti Tarnybai (Farmacijos įstatymo 15 straipsnio 8 dalis); </a:t>
            </a: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18</a:t>
            </a:fld>
            <a:endParaRPr lang="lt-LT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Pranešimų pateikimo tvarka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lt-LT" dirty="0" smtClean="0"/>
              <a:t>Pranešimas apie numatomą vaistinio preparato </a:t>
            </a:r>
          </a:p>
          <a:p>
            <a:pPr>
              <a:buNone/>
            </a:pPr>
            <a:r>
              <a:rPr lang="lt-LT" dirty="0" smtClean="0"/>
              <a:t>tiekimo Lietuvos Respublikos rinkai nutraukimą </a:t>
            </a:r>
          </a:p>
          <a:p>
            <a:pPr>
              <a:buNone/>
            </a:pPr>
            <a:r>
              <a:rPr lang="lt-LT" dirty="0" smtClean="0"/>
              <a:t>Tarnybai pateikiamas laisvos formos raštu. </a:t>
            </a:r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r>
              <a:rPr lang="lt-LT" sz="3800" b="1" dirty="0" smtClean="0"/>
              <a:t>Pateikiami duomenys:</a:t>
            </a:r>
          </a:p>
          <a:p>
            <a:pPr>
              <a:buNone/>
            </a:pPr>
            <a:endParaRPr lang="lt-LT" dirty="0" smtClean="0"/>
          </a:p>
          <a:p>
            <a:pPr lvl="0"/>
            <a:r>
              <a:rPr lang="lt-LT" dirty="0" smtClean="0"/>
              <a:t>rinkodaros teisės turėtojo pavadinimas, teisinė forma;</a:t>
            </a:r>
          </a:p>
          <a:p>
            <a:pPr lvl="0"/>
            <a:endParaRPr lang="lt-LT" dirty="0" smtClean="0"/>
          </a:p>
          <a:p>
            <a:pPr lvl="0"/>
            <a:r>
              <a:rPr lang="lt-LT" dirty="0" smtClean="0"/>
              <a:t>vaistinio preparato pavadinimas;</a:t>
            </a:r>
          </a:p>
          <a:p>
            <a:pPr lvl="0"/>
            <a:endParaRPr lang="lt-LT" dirty="0" smtClean="0"/>
          </a:p>
          <a:p>
            <a:pPr lvl="0"/>
            <a:r>
              <a:rPr lang="lt-LT" dirty="0" smtClean="0"/>
              <a:t>vaistinio preparato rinkodaros pažymėjimo numeris;</a:t>
            </a:r>
          </a:p>
          <a:p>
            <a:pPr lvl="0"/>
            <a:endParaRPr lang="lt-LT" dirty="0" smtClean="0"/>
          </a:p>
          <a:p>
            <a:pPr lvl="0"/>
            <a:endParaRPr lang="lt-LT" dirty="0" smtClean="0"/>
          </a:p>
          <a:p>
            <a:pPr lvl="0"/>
            <a:endParaRPr lang="lt-LT" dirty="0" smtClean="0"/>
          </a:p>
          <a:p>
            <a:pPr lvl="0"/>
            <a:endParaRPr lang="lt-LT" dirty="0" smtClean="0"/>
          </a:p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19</a:t>
            </a:fld>
            <a:endParaRPr lang="lt-LT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t-LT" sz="3600" dirty="0" smtClean="0"/>
              <a:t>Vaistinių preparatų buvimo rinkoje </a:t>
            </a:r>
            <a:r>
              <a:rPr lang="lt-LT" sz="3600" dirty="0" err="1" smtClean="0"/>
              <a:t>stebėsenos</a:t>
            </a:r>
            <a:r>
              <a:rPr lang="lt-LT" sz="3600" dirty="0" smtClean="0"/>
              <a:t> sistemos tikslai</a:t>
            </a:r>
            <a:endParaRPr lang="lt-LT" sz="36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800" dirty="0" smtClean="0"/>
              <a:t>Efektyviau kontroliuoti vaistinių preparatų rinką</a:t>
            </a:r>
          </a:p>
          <a:p>
            <a:endParaRPr lang="lt-LT" sz="2800" dirty="0" smtClean="0"/>
          </a:p>
          <a:p>
            <a:r>
              <a:rPr lang="lt-LT" sz="2800" dirty="0" smtClean="0"/>
              <a:t>Gauti  išsamesnę informaciją apie rinkoje esančius vaistinius preparatus</a:t>
            </a:r>
          </a:p>
          <a:p>
            <a:endParaRPr lang="lt-LT" sz="2800" dirty="0" smtClean="0"/>
          </a:p>
          <a:p>
            <a:r>
              <a:rPr lang="lt-LT" sz="2800" b="1" dirty="0" smtClean="0"/>
              <a:t>Pastebėti gyvybiškai būtinų vaistinių preparatų trūkumą ir laiku imtis  prevencinių veiksmų</a:t>
            </a:r>
            <a:endParaRPr lang="lt-LT" sz="2800" b="1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</a:t>
            </a:fld>
            <a:endParaRPr lang="lt-LT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ntraštė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Pranešimų pateikimo tvarka (II)</a:t>
            </a:r>
            <a:endParaRPr lang="lt-LT" dirty="0"/>
          </a:p>
        </p:txBody>
      </p:sp>
      <p:sp>
        <p:nvSpPr>
          <p:cNvPr id="9" name="Turinio vietos rezervavimo ženklas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lt-LT" dirty="0" smtClean="0"/>
              <a:t>vaistinio preparato stiprumas, farmacinė forma, kiekis pakuotėje;</a:t>
            </a:r>
          </a:p>
          <a:p>
            <a:endParaRPr lang="lt-LT" dirty="0" smtClean="0"/>
          </a:p>
          <a:p>
            <a:pPr lvl="0"/>
            <a:r>
              <a:rPr lang="lt-LT" dirty="0" smtClean="0"/>
              <a:t>laikino arba nuolatinio vaistinio preparato tiekimo nutraukimo Lietuvos Respublikos rinkai data; </a:t>
            </a:r>
          </a:p>
          <a:p>
            <a:pPr lvl="0"/>
            <a:endParaRPr lang="lt-LT" dirty="0" smtClean="0"/>
          </a:p>
          <a:p>
            <a:r>
              <a:rPr lang="lt-LT" dirty="0" smtClean="0"/>
              <a:t>numatomo tiekimo nutraukimo priežastis;</a:t>
            </a:r>
          </a:p>
          <a:p>
            <a:pPr lvl="0"/>
            <a:endParaRPr lang="lt-LT" dirty="0" smtClean="0"/>
          </a:p>
          <a:p>
            <a:r>
              <a:rPr lang="lt-LT" sz="4600" dirty="0" smtClean="0"/>
              <a:t>tiekimo atnaujinimo data;</a:t>
            </a:r>
          </a:p>
          <a:p>
            <a:pPr lvl="0"/>
            <a:endParaRPr lang="lt-LT" dirty="0" smtClean="0"/>
          </a:p>
          <a:p>
            <a:pPr lvl="0"/>
            <a:r>
              <a:rPr lang="lt-LT" dirty="0" smtClean="0"/>
              <a:t>informacija kontaktams (asmens vardas ir pavardė, telefono numeris ir elektroninio pašto adresas).</a:t>
            </a:r>
          </a:p>
          <a:p>
            <a:pPr lvl="0"/>
            <a:endParaRPr lang="lt-LT" dirty="0"/>
          </a:p>
        </p:txBody>
      </p:sp>
      <p:sp>
        <p:nvSpPr>
          <p:cNvPr id="4" name="Stačiakampis 3"/>
          <p:cNvSpPr/>
          <p:nvPr/>
        </p:nvSpPr>
        <p:spPr>
          <a:xfrm>
            <a:off x="899592" y="2564904"/>
            <a:ext cx="6858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lt-LT" sz="2000" dirty="0" smtClean="0"/>
          </a:p>
          <a:p>
            <a:pPr>
              <a:buNone/>
            </a:pPr>
            <a:r>
              <a:rPr lang="lt-LT" dirty="0" smtClean="0"/>
              <a:t> </a:t>
            </a:r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20</a:t>
            </a:fld>
            <a:endParaRPr lang="lt-LT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899592" y="260649"/>
            <a:ext cx="7772400" cy="940966"/>
          </a:xfrm>
        </p:spPr>
        <p:txBody>
          <a:bodyPr>
            <a:noAutofit/>
          </a:bodyPr>
          <a:lstStyle/>
          <a:p>
            <a:r>
              <a:rPr lang="lt-LT" sz="2800" dirty="0" smtClean="0"/>
              <a:t>Pranešimai apie vaistinių preparatų pirmą pateikimą rinkai datą / tiekimo sutrikimus</a:t>
            </a:r>
            <a:endParaRPr lang="lt-LT" sz="2800" dirty="0"/>
          </a:p>
        </p:txBody>
      </p:sp>
      <p:graphicFrame>
        <p:nvGraphicFramePr>
          <p:cNvPr id="4" name="Chart 1"/>
          <p:cNvGraphicFramePr>
            <a:graphicFrameLocks noGrp="1"/>
          </p:cNvGraphicFramePr>
          <p:nvPr>
            <p:ph idx="1"/>
          </p:nvPr>
        </p:nvGraphicFramePr>
        <p:xfrm>
          <a:off x="179512" y="1196752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1259632" y="1484784"/>
          <a:ext cx="69847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21</a:t>
            </a:fld>
            <a:endParaRPr lang="lt-LT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899592" y="260649"/>
            <a:ext cx="7772400" cy="940966"/>
          </a:xfrm>
        </p:spPr>
        <p:txBody>
          <a:bodyPr>
            <a:noAutofit/>
          </a:bodyPr>
          <a:lstStyle/>
          <a:p>
            <a:r>
              <a:rPr lang="lt-LT" sz="3200" b="1" dirty="0" smtClean="0"/>
              <a:t>Tiekimo sutrikimai</a:t>
            </a:r>
            <a:endParaRPr lang="lt-LT" sz="3200" b="1" dirty="0"/>
          </a:p>
        </p:txBody>
      </p:sp>
      <p:graphicFrame>
        <p:nvGraphicFramePr>
          <p:cNvPr id="4" name="Chart 1"/>
          <p:cNvGraphicFramePr>
            <a:graphicFrameLocks noGrp="1"/>
          </p:cNvGraphicFramePr>
          <p:nvPr>
            <p:ph idx="1"/>
          </p:nvPr>
        </p:nvGraphicFramePr>
        <p:xfrm>
          <a:off x="323528" y="1196752"/>
          <a:ext cx="842493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1259632" y="1484784"/>
          <a:ext cx="69847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Diagrama 5"/>
          <p:cNvGraphicFramePr/>
          <p:nvPr/>
        </p:nvGraphicFramePr>
        <p:xfrm>
          <a:off x="1259632" y="1916832"/>
          <a:ext cx="6336704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22</a:t>
            </a:fld>
            <a:endParaRPr lang="lt-LT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Tiekimo sutrikimų priežastys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lt-LT" dirty="0" smtClean="0"/>
              <a:t>Išskiriamos šios tiekimo rinkai  sutrikimų </a:t>
            </a:r>
          </a:p>
          <a:p>
            <a:pPr>
              <a:buNone/>
            </a:pPr>
            <a:r>
              <a:rPr lang="lt-LT" dirty="0" smtClean="0"/>
              <a:t>(nutraukimo) priežastys:</a:t>
            </a:r>
          </a:p>
          <a:p>
            <a:pPr>
              <a:buNone/>
            </a:pPr>
            <a:r>
              <a:rPr lang="lt-LT" dirty="0" smtClean="0"/>
              <a:t> </a:t>
            </a:r>
          </a:p>
          <a:p>
            <a:pPr lvl="0"/>
            <a:r>
              <a:rPr lang="lt-LT" dirty="0" smtClean="0"/>
              <a:t>Gamybos sutrikimai</a:t>
            </a:r>
          </a:p>
          <a:p>
            <a:pPr lvl="0"/>
            <a:endParaRPr lang="lt-LT" sz="1400" dirty="0" smtClean="0"/>
          </a:p>
          <a:p>
            <a:pPr lvl="0"/>
            <a:r>
              <a:rPr lang="lt-LT" dirty="0" smtClean="0"/>
              <a:t>Planuoja atsisakyti registracijos</a:t>
            </a:r>
          </a:p>
          <a:p>
            <a:pPr lvl="0"/>
            <a:endParaRPr lang="lt-LT" sz="1400" dirty="0" smtClean="0"/>
          </a:p>
          <a:p>
            <a:pPr lvl="0"/>
            <a:r>
              <a:rPr lang="lt-LT" dirty="0" smtClean="0"/>
              <a:t>Rinkodaros </a:t>
            </a:r>
          </a:p>
          <a:p>
            <a:pPr lvl="0"/>
            <a:endParaRPr lang="lt-LT" sz="1400" dirty="0" smtClean="0"/>
          </a:p>
          <a:p>
            <a:r>
              <a:rPr lang="lt-LT" dirty="0" smtClean="0"/>
              <a:t>Kokybės defektai</a:t>
            </a:r>
          </a:p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23</a:t>
            </a:fld>
            <a:endParaRPr lang="lt-LT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t-LT" sz="4000" dirty="0" smtClean="0"/>
              <a:t>Tiekimo sutrikimų priežastys (II)</a:t>
            </a:r>
            <a:endParaRPr lang="lt-LT" sz="4000" dirty="0"/>
          </a:p>
        </p:txBody>
      </p:sp>
      <p:sp>
        <p:nvSpPr>
          <p:cNvPr id="7" name="Teksto vietos rezervavimo ženklas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dirty="0" smtClean="0"/>
              <a:t>2011 m.</a:t>
            </a:r>
            <a:endParaRPr lang="lt-LT" dirty="0"/>
          </a:p>
        </p:txBody>
      </p:sp>
      <p:sp>
        <p:nvSpPr>
          <p:cNvPr id="8" name="Teksto vietos rezervavimo ženklas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lt-LT" dirty="0" smtClean="0"/>
              <a:t>2012 m. (iki birželio 1 d.)</a:t>
            </a:r>
            <a:endParaRPr lang="lt-LT" dirty="0"/>
          </a:p>
        </p:txBody>
      </p:sp>
      <p:graphicFrame>
        <p:nvGraphicFramePr>
          <p:cNvPr id="4" name="Chart 1"/>
          <p:cNvGraphicFramePr>
            <a:graphicFrameLocks noGrp="1"/>
          </p:cNvGraphicFramePr>
          <p:nvPr>
            <p:ph sz="quarter" idx="2"/>
          </p:nvPr>
        </p:nvGraphicFramePr>
        <p:xfrm>
          <a:off x="457200" y="2362200"/>
          <a:ext cx="4040188" cy="394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urinio vietos rezervavimo ženklas 8"/>
          <p:cNvSpPr>
            <a:spLocks noGrp="1"/>
          </p:cNvSpPr>
          <p:nvPr>
            <p:ph sz="quarter" idx="4"/>
          </p:nvPr>
        </p:nvSpPr>
        <p:spPr>
          <a:xfrm>
            <a:off x="4572000" y="2348880"/>
            <a:ext cx="4041775" cy="3941763"/>
          </a:xfrm>
        </p:spPr>
        <p:txBody>
          <a:bodyPr/>
          <a:lstStyle/>
          <a:p>
            <a:endParaRPr lang="lt-LT"/>
          </a:p>
        </p:txBody>
      </p:sp>
      <p:graphicFrame>
        <p:nvGraphicFramePr>
          <p:cNvPr id="11" name="Chart 1"/>
          <p:cNvGraphicFramePr>
            <a:graphicFrameLocks/>
          </p:cNvGraphicFramePr>
          <p:nvPr/>
        </p:nvGraphicFramePr>
        <p:xfrm>
          <a:off x="4572000" y="2348880"/>
          <a:ext cx="4040188" cy="394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Diagrama 11"/>
          <p:cNvGraphicFramePr/>
          <p:nvPr/>
        </p:nvGraphicFramePr>
        <p:xfrm>
          <a:off x="467544" y="2348880"/>
          <a:ext cx="403244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Diagrama 12"/>
          <p:cNvGraphicFramePr/>
          <p:nvPr/>
        </p:nvGraphicFramePr>
        <p:xfrm>
          <a:off x="4644008" y="2348880"/>
          <a:ext cx="4032449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Skaidrės numerio vietos rezervavimo ženklas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24</a:t>
            </a:fld>
            <a:endParaRPr lang="lt-LT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Tiekimo sutrikimų priežastys (III)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lt-LT" sz="3600" dirty="0" smtClean="0"/>
              <a:t>Ateityje pranešti apie tiekimo nutraukimo priežastis – </a:t>
            </a:r>
          </a:p>
          <a:p>
            <a:pPr>
              <a:buNone/>
            </a:pPr>
            <a:r>
              <a:rPr lang="lt-LT" sz="3600" dirty="0" smtClean="0"/>
              <a:t>rinkodaros teisės turėtojo pareiga. </a:t>
            </a:r>
          </a:p>
          <a:p>
            <a:pPr>
              <a:buNone/>
            </a:pPr>
            <a:endParaRPr lang="lt-LT" sz="2500" dirty="0" smtClean="0"/>
          </a:p>
          <a:p>
            <a:pPr>
              <a:buNone/>
            </a:pPr>
            <a:r>
              <a:rPr lang="lt-LT" sz="2500" dirty="0" smtClean="0"/>
              <a:t>(Pasiūlymas dėl Europos Parlamento ir Tarybos reglamento, pakeičiančio Reglamentą (EB) Nr.</a:t>
            </a:r>
          </a:p>
          <a:p>
            <a:pPr>
              <a:buNone/>
            </a:pPr>
            <a:r>
              <a:rPr lang="lt-LT" sz="2500" dirty="0" smtClean="0"/>
              <a:t>726/2004 dėl farmakologinio budrumo ir Pasiūlymas dėl Europos Parlamento ir Tarybos direktyvos, </a:t>
            </a:r>
          </a:p>
          <a:p>
            <a:pPr>
              <a:buNone/>
            </a:pPr>
            <a:r>
              <a:rPr lang="lt-LT" sz="2500" dirty="0" smtClean="0"/>
              <a:t>pakeičiančios Direktyvą 2001/83/EB dėl farmakologinio budrumo)</a:t>
            </a:r>
          </a:p>
          <a:p>
            <a:pPr>
              <a:buNone/>
            </a:pPr>
            <a:endParaRPr lang="lt-LT" sz="2600" dirty="0" smtClean="0"/>
          </a:p>
          <a:p>
            <a:pPr>
              <a:buNone/>
            </a:pPr>
            <a:endParaRPr lang="lt-LT" sz="2600" dirty="0" smtClean="0"/>
          </a:p>
          <a:p>
            <a:pPr>
              <a:buNone/>
            </a:pPr>
            <a:endParaRPr lang="lt-LT" sz="3600" dirty="0" smtClean="0"/>
          </a:p>
          <a:p>
            <a:pPr>
              <a:buNone/>
            </a:pPr>
            <a:endParaRPr lang="lt-LT" sz="3600" dirty="0" smtClean="0"/>
          </a:p>
          <a:p>
            <a:pPr>
              <a:buNone/>
            </a:pPr>
            <a:r>
              <a:rPr lang="lt-LT" sz="3600" dirty="0" smtClean="0"/>
              <a:t>Pagrindinis EK Pasiūlymo tikslas - </a:t>
            </a:r>
            <a:r>
              <a:rPr lang="lt-LT" sz="4200" b="1" dirty="0" smtClean="0"/>
              <a:t>sustiprinti skaidrumo ir pranešimų</a:t>
            </a:r>
          </a:p>
          <a:p>
            <a:pPr>
              <a:buNone/>
            </a:pPr>
            <a:r>
              <a:rPr lang="lt-LT" sz="4200" b="1" dirty="0" smtClean="0"/>
              <a:t>reikalavimus vaistinių preparatų rinkodaros teisės turėtojams</a:t>
            </a:r>
            <a:r>
              <a:rPr lang="lt-LT" sz="3600" dirty="0" smtClean="0"/>
              <a:t>, </a:t>
            </a:r>
          </a:p>
          <a:p>
            <a:pPr>
              <a:buNone/>
            </a:pPr>
            <a:r>
              <a:rPr lang="lt-LT" sz="3600" dirty="0" smtClean="0"/>
              <a:t>kai  vaistiniai  preparatai atšaukiami iš rinkos ar kai nutraukiamas jų tiekimas</a:t>
            </a:r>
          </a:p>
          <a:p>
            <a:pPr>
              <a:buNone/>
            </a:pPr>
            <a:r>
              <a:rPr lang="lt-LT" sz="3600" dirty="0" smtClean="0"/>
              <a:t>arba kai  nusprendžiama neatnaujinti vaistinio preparato rinkodaros teisės ir </a:t>
            </a:r>
          </a:p>
          <a:p>
            <a:pPr>
              <a:buNone/>
            </a:pPr>
            <a:r>
              <a:rPr lang="lt-LT" sz="3600" dirty="0" smtClean="0"/>
              <a:t>užtikrinti, kad šiais atvejais valstybių narių kompetentingos institucijos būtų </a:t>
            </a:r>
          </a:p>
          <a:p>
            <a:pPr>
              <a:buNone/>
            </a:pPr>
            <a:r>
              <a:rPr lang="lt-LT" sz="3600" dirty="0" smtClean="0"/>
              <a:t>tinkamai informuotos.</a:t>
            </a:r>
          </a:p>
          <a:p>
            <a:pPr>
              <a:buNone/>
            </a:pPr>
            <a:r>
              <a:rPr lang="lt-LT" sz="2600" dirty="0" smtClean="0"/>
              <a:t> </a:t>
            </a:r>
          </a:p>
          <a:p>
            <a:pPr>
              <a:buNone/>
            </a:pPr>
            <a:endParaRPr lang="lt-LT" sz="4000" dirty="0" smtClean="0"/>
          </a:p>
          <a:p>
            <a:pPr>
              <a:buNone/>
            </a:pPr>
            <a:endParaRPr lang="lt-LT" sz="4000" dirty="0" smtClean="0"/>
          </a:p>
          <a:p>
            <a:pPr>
              <a:buNone/>
            </a:pPr>
            <a:r>
              <a:rPr lang="lt-LT" sz="4000" dirty="0" smtClean="0"/>
              <a:t>    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25</a:t>
            </a:fld>
            <a:endParaRPr lang="lt-LT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ntraštė 6"/>
          <p:cNvSpPr>
            <a:spLocks noGrp="1"/>
          </p:cNvSpPr>
          <p:nvPr>
            <p:ph type="title"/>
          </p:nvPr>
        </p:nvSpPr>
        <p:spPr>
          <a:xfrm>
            <a:off x="457200" y="253536"/>
            <a:ext cx="8507288" cy="1143000"/>
          </a:xfrm>
        </p:spPr>
        <p:txBody>
          <a:bodyPr>
            <a:noAutofit/>
          </a:bodyPr>
          <a:lstStyle/>
          <a:p>
            <a:r>
              <a:rPr lang="lt-LT" sz="4000" dirty="0" smtClean="0"/>
              <a:t>Pranešimų pateikimo problemos (I)</a:t>
            </a:r>
            <a:endParaRPr lang="lt-LT" sz="4000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400" dirty="0" smtClean="0"/>
              <a:t>Rinkodaros teisės turėtojai nesilaiko Farmacijos įstatyme (15 str. 8 d.) numatyto termino, tai yra nepateikia pranešimą apie numatomą laikiną ar nuolatinį tiekimo sutrikimą prieš du mėnesius.</a:t>
            </a:r>
          </a:p>
          <a:p>
            <a:endParaRPr lang="lt-LT" sz="2400" dirty="0" smtClean="0"/>
          </a:p>
          <a:p>
            <a:endParaRPr lang="lt-LT" sz="2400" dirty="0" smtClean="0"/>
          </a:p>
          <a:p>
            <a:r>
              <a:rPr lang="lt-LT" sz="2400" dirty="0" smtClean="0"/>
              <a:t>Pranešime nenurodoma informacija apie vaistinio preparato tiekimo sutrikimo priežastis, </a:t>
            </a:r>
            <a:r>
              <a:rPr lang="lt-LT" sz="2400" dirty="0" smtClean="0">
                <a:solidFill>
                  <a:srgbClr val="CFE25C"/>
                </a:solidFill>
              </a:rPr>
              <a:t>tiekimo atnaujinimo data </a:t>
            </a:r>
            <a:r>
              <a:rPr lang="lt-LT" sz="2400" dirty="0" smtClean="0"/>
              <a:t>ir kt.</a:t>
            </a:r>
          </a:p>
          <a:p>
            <a:endParaRPr lang="lt-LT" sz="1800" dirty="0" smtClean="0"/>
          </a:p>
          <a:p>
            <a:endParaRPr lang="lt-LT" sz="1800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26</a:t>
            </a:fld>
            <a:endParaRPr lang="lt-LT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ntraštė 6"/>
          <p:cNvSpPr>
            <a:spLocks noGrp="1"/>
          </p:cNvSpPr>
          <p:nvPr>
            <p:ph type="title"/>
          </p:nvPr>
        </p:nvSpPr>
        <p:spPr>
          <a:xfrm>
            <a:off x="179512" y="253536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lt-LT" sz="4400" dirty="0" smtClean="0"/>
              <a:t>Pranešimų pateikimo problemos (</a:t>
            </a:r>
            <a:r>
              <a:rPr lang="lt-LT" dirty="0" smtClean="0"/>
              <a:t>II)</a:t>
            </a:r>
            <a:endParaRPr lang="lt-LT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lt-LT" sz="2400" dirty="0" smtClean="0"/>
              <a:t>Rinkodaros teisės turėtojai nepraneša laiku apie pirmojo patiekimo Lietuvos Respublikos rinkai datą per 6 mėnesius nuo rinkodaros teisės suteikimo datos.</a:t>
            </a:r>
          </a:p>
          <a:p>
            <a:endParaRPr lang="lt-LT" sz="2400" dirty="0" smtClean="0"/>
          </a:p>
          <a:p>
            <a:pPr>
              <a:buNone/>
            </a:pPr>
            <a:r>
              <a:rPr lang="lt-LT" sz="2400" b="1" dirty="0" smtClean="0"/>
              <a:t>Pranešant apie pirmąjį pateikimą rinkai prašome </a:t>
            </a:r>
          </a:p>
          <a:p>
            <a:pPr>
              <a:buNone/>
            </a:pPr>
            <a:r>
              <a:rPr lang="lt-LT" sz="2400" b="1" dirty="0" smtClean="0"/>
              <a:t>nurodyti:</a:t>
            </a:r>
          </a:p>
          <a:p>
            <a:pPr>
              <a:buNone/>
            </a:pPr>
            <a:endParaRPr lang="lt-LT" sz="2400" b="1" dirty="0" smtClean="0"/>
          </a:p>
          <a:p>
            <a:r>
              <a:rPr lang="lt-LT" sz="2400" dirty="0" smtClean="0"/>
              <a:t>rinkodaros teisės turėtojo pavadinimą;</a:t>
            </a:r>
          </a:p>
          <a:p>
            <a:r>
              <a:rPr lang="lt-LT" sz="2400" dirty="0" smtClean="0"/>
              <a:t>vaisto pavadinimą;</a:t>
            </a:r>
          </a:p>
          <a:p>
            <a:r>
              <a:rPr lang="lt-LT" sz="2400" dirty="0" smtClean="0"/>
              <a:t>vaisto stiprumą, farmacinę formą, kiekį pakuotėje;</a:t>
            </a:r>
          </a:p>
          <a:p>
            <a:r>
              <a:rPr lang="lt-LT" sz="2400" b="1" dirty="0" smtClean="0"/>
              <a:t>vaisto numatomą pirmojo patiekimo Lietuvos rinkai datą; </a:t>
            </a:r>
          </a:p>
          <a:p>
            <a:r>
              <a:rPr lang="lt-LT" sz="2400" dirty="0" smtClean="0"/>
              <a:t>informaciją kontaktams (asmens vardas ir pavardė, telefono numeris ir elektroninio pašto adresas)</a:t>
            </a:r>
          </a:p>
          <a:p>
            <a:endParaRPr lang="lt-LT" sz="2400" dirty="0" smtClean="0"/>
          </a:p>
          <a:p>
            <a:endParaRPr lang="lt-LT" sz="2400" dirty="0" smtClean="0"/>
          </a:p>
          <a:p>
            <a:endParaRPr lang="lt-LT" sz="2400" dirty="0" smtClean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27</a:t>
            </a:fld>
            <a:endParaRPr lang="lt-LT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Informacijos apie tiekimo sutrikimus skelbimas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100" dirty="0" smtClean="0"/>
              <a:t>Informacija apie vaistinio preparato laikiną ar nuolatinį tiekimo nutraukimą ir numatomą tiekimo atnaujinimą skelbiama Tarnybos interneto svetainėje „Naujienose“.  </a:t>
            </a:r>
          </a:p>
          <a:p>
            <a:endParaRPr lang="lt-LT" sz="2100" dirty="0" smtClean="0"/>
          </a:p>
          <a:p>
            <a:r>
              <a:rPr lang="lt-LT" sz="2100" dirty="0" smtClean="0"/>
              <a:t>Nurodomas vaistinio preparato </a:t>
            </a:r>
            <a:r>
              <a:rPr lang="lt-LT" sz="2100" b="1" dirty="0" smtClean="0"/>
              <a:t>pakeičiamumas pagal bendrinį pavadinimą</a:t>
            </a:r>
            <a:r>
              <a:rPr lang="lt-LT" sz="2100" dirty="0" smtClean="0"/>
              <a:t>.</a:t>
            </a:r>
          </a:p>
          <a:p>
            <a:endParaRPr lang="lt-LT" sz="2100" dirty="0" smtClean="0"/>
          </a:p>
          <a:p>
            <a:r>
              <a:rPr lang="lt-LT" sz="2100" dirty="0" smtClean="0"/>
              <a:t>Jeigu gautas pranešimas apie kompensuojamojo vaisto tiekimo sutrikimus, apie tai informuojama raštu Sveikatos apsaugos ministerija ir Valstybinė ligonių kasa.</a:t>
            </a:r>
          </a:p>
          <a:p>
            <a:endParaRPr lang="lt-LT" sz="2100" dirty="0" smtClean="0"/>
          </a:p>
          <a:p>
            <a:r>
              <a:rPr lang="lt-LT" sz="2100" dirty="0" smtClean="0"/>
              <a:t>Gavę pranešimą apie numatomą vakcinos tiekimo sutrikimą -  Užkrečiamųjų ligų ir AIDS centras</a:t>
            </a:r>
            <a:endParaRPr lang="lt-LT" dirty="0" smtClean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28</a:t>
            </a:fld>
            <a:endParaRPr lang="lt-LT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Informacijos apie tiekimo sutrikimus skelbimas (III)</a:t>
            </a:r>
            <a:endParaRPr lang="lt-LT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1547485"/>
            <a:ext cx="7560840" cy="518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29</a:t>
            </a:fld>
            <a:endParaRPr lang="lt-L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Vaistinių preparatų buvimo rinkoje </a:t>
            </a:r>
            <a:r>
              <a:rPr lang="lt-LT" sz="3200" dirty="0" err="1" smtClean="0"/>
              <a:t>stebėsenos</a:t>
            </a:r>
            <a:r>
              <a:rPr lang="lt-LT" sz="3200" dirty="0" smtClean="0"/>
              <a:t> sistemos uždaviniai</a:t>
            </a:r>
            <a:endParaRPr lang="lt-LT" sz="32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62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lt-LT" dirty="0" smtClean="0"/>
              <a:t>Modernizuotos sistemos paskirtis – suteikti technines</a:t>
            </a:r>
          </a:p>
          <a:p>
            <a:pPr>
              <a:buNone/>
            </a:pPr>
            <a:r>
              <a:rPr lang="lt-LT" dirty="0" smtClean="0"/>
              <a:t>priemones vaistų rinkos </a:t>
            </a:r>
            <a:r>
              <a:rPr lang="lt-LT" dirty="0" err="1" smtClean="0"/>
              <a:t>stebėsenos</a:t>
            </a:r>
            <a:r>
              <a:rPr lang="lt-LT" dirty="0" smtClean="0"/>
              <a:t> ir analizės procesams</a:t>
            </a:r>
          </a:p>
          <a:p>
            <a:pPr>
              <a:buNone/>
            </a:pPr>
            <a:r>
              <a:rPr lang="lt-LT" dirty="0" smtClean="0"/>
              <a:t>įgyvendinti, t.y.:</a:t>
            </a:r>
          </a:p>
          <a:p>
            <a:pPr>
              <a:buNone/>
            </a:pPr>
            <a:endParaRPr lang="lt-LT" dirty="0" smtClean="0"/>
          </a:p>
          <a:p>
            <a:r>
              <a:rPr lang="lt-LT" sz="3400" dirty="0" smtClean="0"/>
              <a:t>pagal kompetenciją užtikrinti vaistinių preparatų buvimą rinkoje;</a:t>
            </a:r>
          </a:p>
          <a:p>
            <a:endParaRPr lang="lt-LT" sz="3400" dirty="0" smtClean="0"/>
          </a:p>
          <a:p>
            <a:endParaRPr lang="lt-LT" sz="3400" dirty="0" smtClean="0"/>
          </a:p>
          <a:p>
            <a:r>
              <a:rPr lang="lt-LT" sz="3400" dirty="0" err="1" smtClean="0"/>
              <a:t>proaktyviai</a:t>
            </a:r>
            <a:r>
              <a:rPr lang="lt-LT" sz="3400" dirty="0" smtClean="0"/>
              <a:t> stebėti vaistinių preparatų likučius ir pardavimus;</a:t>
            </a:r>
          </a:p>
          <a:p>
            <a:endParaRPr lang="lt-LT" sz="3400" dirty="0" smtClean="0"/>
          </a:p>
          <a:p>
            <a:endParaRPr lang="lt-LT" sz="3400" dirty="0" smtClean="0">
              <a:solidFill>
                <a:schemeClr val="accent1"/>
              </a:solidFill>
            </a:endParaRPr>
          </a:p>
          <a:p>
            <a:r>
              <a:rPr lang="lt-LT" sz="3400" dirty="0" smtClean="0"/>
              <a:t>Kaupti, analizuoti pranešimus apie vaistinių preparatų laikiną ar nuolatinį tiekimo sutrikimą, pirmojo pateikimo rinkai datą.</a:t>
            </a:r>
          </a:p>
          <a:p>
            <a:pPr>
              <a:buNone/>
            </a:pP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</a:t>
            </a:fld>
            <a:endParaRPr lang="lt-LT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ntraštė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Informacijos apie tiekimo sutrikimus skelbimas (II)</a:t>
            </a:r>
            <a:endParaRPr lang="lt-LT" dirty="0"/>
          </a:p>
        </p:txBody>
      </p:sp>
      <p:sp>
        <p:nvSpPr>
          <p:cNvPr id="6" name="Turinio vietos rezervavimo ženklas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lt-LT" sz="1600" dirty="0" smtClean="0"/>
              <a:t>Skelbiama informacija apie vaistinių preparatų tiekimo sutrikimus pvz.:</a:t>
            </a:r>
          </a:p>
          <a:p>
            <a:pPr>
              <a:buNone/>
            </a:pPr>
            <a:endParaRPr lang="lt-LT" sz="1600" dirty="0" smtClean="0"/>
          </a:p>
          <a:p>
            <a:pPr>
              <a:buNone/>
            </a:pPr>
            <a:r>
              <a:rPr lang="lt-LT" sz="1600" dirty="0" smtClean="0"/>
              <a:t>Informuojame, kad laikinai yra sutrikęs šių vaistinių preparatų tiekimas Lietuvos</a:t>
            </a:r>
          </a:p>
          <a:p>
            <a:pPr>
              <a:buNone/>
            </a:pPr>
            <a:r>
              <a:rPr lang="lt-LT" sz="1600" dirty="0" smtClean="0"/>
              <a:t>Respublikos rinkai.</a:t>
            </a:r>
          </a:p>
          <a:p>
            <a:pPr>
              <a:buNone/>
            </a:pPr>
            <a:endParaRPr lang="lt-LT" sz="1600" dirty="0"/>
          </a:p>
        </p:txBody>
      </p:sp>
      <p:graphicFrame>
        <p:nvGraphicFramePr>
          <p:cNvPr id="3" name="Lentelė 2"/>
          <p:cNvGraphicFramePr>
            <a:graphicFrameLocks noGrp="1"/>
          </p:cNvGraphicFramePr>
          <p:nvPr/>
        </p:nvGraphicFramePr>
        <p:xfrm>
          <a:off x="251520" y="2780928"/>
          <a:ext cx="8352928" cy="3816424"/>
        </p:xfrm>
        <a:graphic>
          <a:graphicData uri="http://schemas.openxmlformats.org/drawingml/2006/table">
            <a:tbl>
              <a:tblPr/>
              <a:tblGrid>
                <a:gridCol w="2203887"/>
                <a:gridCol w="2142834"/>
                <a:gridCol w="1886589"/>
                <a:gridCol w="2119618"/>
              </a:tblGrid>
              <a:tr h="954106">
                <a:tc>
                  <a:txBody>
                    <a:bodyPr/>
                    <a:lstStyle/>
                    <a:p>
                      <a:pPr marR="269240" algn="ctr">
                        <a:spcAft>
                          <a:spcPts val="0"/>
                        </a:spcAft>
                      </a:pPr>
                      <a:r>
                        <a:rPr lang="lt-LT" sz="1400" b="1" dirty="0">
                          <a:latin typeface="Times New Roman"/>
                          <a:ea typeface="Times New Roman"/>
                          <a:cs typeface="Times New Roman"/>
                        </a:rPr>
                        <a:t>Vaistinio preparato pavadinimas</a:t>
                      </a:r>
                      <a:endParaRPr lang="lt-LT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spcAft>
                          <a:spcPts val="0"/>
                        </a:spcAft>
                      </a:pPr>
                      <a:r>
                        <a:rPr lang="lt-LT" sz="1400" b="1" dirty="0">
                          <a:latin typeface="Times New Roman"/>
                          <a:ea typeface="Times New Roman"/>
                          <a:cs typeface="Times New Roman"/>
                        </a:rPr>
                        <a:t>Rinkodaros teisės turėtojas</a:t>
                      </a:r>
                      <a:endParaRPr lang="lt-LT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spcAft>
                          <a:spcPts val="0"/>
                        </a:spcAft>
                      </a:pPr>
                      <a:r>
                        <a:rPr lang="lt-LT" sz="1400" b="1" dirty="0">
                          <a:latin typeface="Times New Roman"/>
                          <a:ea typeface="Times New Roman"/>
                          <a:cs typeface="Times New Roman"/>
                        </a:rPr>
                        <a:t>Planuojamo tiekimo atnaujinimo data</a:t>
                      </a:r>
                      <a:endParaRPr lang="lt-LT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spcAft>
                          <a:spcPts val="0"/>
                        </a:spcAft>
                      </a:pPr>
                      <a:r>
                        <a:rPr lang="lt-LT" sz="1400" b="1">
                          <a:latin typeface="Times New Roman"/>
                          <a:ea typeface="Times New Roman"/>
                          <a:cs typeface="Times New Roman"/>
                        </a:rPr>
                        <a:t>Pakeičiamumas</a:t>
                      </a:r>
                      <a:endParaRPr lang="lt-LT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3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lt-LT" sz="1400">
                          <a:latin typeface="Times New Roman"/>
                          <a:ea typeface="Times New Roman"/>
                          <a:cs typeface="Times New Roman"/>
                        </a:rPr>
                        <a:t>Piperacillin/Tazobactam Sandoz 4 000 mg/500 mg  milteliai infuziniam tirpalui</a:t>
                      </a: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lt-LT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Sandoz</a:t>
                      </a:r>
                      <a:r>
                        <a:rPr lang="lt-LT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d.d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., Slovėnija</a:t>
                      </a: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2012 m. liepos mėn. </a:t>
                      </a: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Piperacillin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Tazobactam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Teva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 4 000 mg/500 mg  milteliai injekciniam ar infuziniam tirpalui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Piperacillin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Tazobactam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Actavis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 4 g/0,5 g  milteliai injekciniam ar infuziniam tirpalui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lt-L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Tazocin</a:t>
                      </a:r>
                      <a:r>
                        <a:rPr lang="lt-LT" sz="1400" dirty="0">
                          <a:latin typeface="Times New Roman"/>
                          <a:ea typeface="Times New Roman"/>
                          <a:cs typeface="Times New Roman"/>
                        </a:rPr>
                        <a:t> 4 g/500 mg  milteliai infuziniam tirpalui</a:t>
                      </a:r>
                    </a:p>
                  </a:txBody>
                  <a:tcPr marL="67775" marR="677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30</a:t>
            </a:fld>
            <a:endParaRPr lang="lt-LT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Administracinė atsakomybė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lt-LT" sz="7400" b="1" dirty="0" smtClean="0"/>
              <a:t>44</a:t>
            </a:r>
            <a:r>
              <a:rPr lang="lt-LT" sz="7400" b="1" baseline="30000" dirty="0" smtClean="0"/>
              <a:t>6</a:t>
            </a:r>
            <a:r>
              <a:rPr lang="lt-LT" sz="7400" b="1" dirty="0" smtClean="0"/>
              <a:t> straipsnis. Reikalavimų, susijusių su vaistinio</a:t>
            </a:r>
          </a:p>
          <a:p>
            <a:pPr>
              <a:buNone/>
            </a:pPr>
            <a:r>
              <a:rPr lang="lt-LT" sz="7400" b="1" dirty="0" smtClean="0"/>
              <a:t>preparato rinkodaros teise, pažeidimas</a:t>
            </a:r>
          </a:p>
          <a:p>
            <a:endParaRPr lang="lt-LT" sz="5900" dirty="0" smtClean="0"/>
          </a:p>
          <a:p>
            <a:pPr>
              <a:buNone/>
            </a:pPr>
            <a:r>
              <a:rPr lang="lt-LT" sz="5900" dirty="0" smtClean="0"/>
              <a:t>Teisės aktų, reglamentuojančių vaistinio preparato rinkodaros teisės </a:t>
            </a:r>
          </a:p>
          <a:p>
            <a:pPr>
              <a:buNone/>
            </a:pPr>
            <a:r>
              <a:rPr lang="lt-LT" sz="5900" dirty="0" smtClean="0"/>
              <a:t>turėtojo pareigas, pažeidimas, –  užtraukia baudą juridinių </a:t>
            </a:r>
          </a:p>
          <a:p>
            <a:pPr>
              <a:buNone/>
            </a:pPr>
            <a:r>
              <a:rPr lang="lt-LT" sz="5900" dirty="0" smtClean="0"/>
              <a:t>asmenų, kuriems suteikta vaistinio preparato rinkodaros teisė, vadovams </a:t>
            </a:r>
          </a:p>
          <a:p>
            <a:pPr>
              <a:buNone/>
            </a:pPr>
            <a:r>
              <a:rPr lang="lt-LT" sz="6200" b="1" dirty="0" smtClean="0"/>
              <a:t>nuo vieno tūkstančio iki trijų tūkstančių litų</a:t>
            </a:r>
            <a:r>
              <a:rPr lang="lt-LT" sz="5900" dirty="0" smtClean="0"/>
              <a:t>.</a:t>
            </a:r>
          </a:p>
          <a:p>
            <a:pPr>
              <a:buNone/>
            </a:pPr>
            <a:endParaRPr lang="lt-LT" sz="5900" dirty="0" smtClean="0"/>
          </a:p>
          <a:p>
            <a:pPr>
              <a:buNone/>
            </a:pPr>
            <a:r>
              <a:rPr lang="lt-LT" sz="5900" dirty="0" smtClean="0"/>
              <a:t>Tokia pat veika, padaryta asmens, bausto administracine nuobauda už </a:t>
            </a:r>
          </a:p>
          <a:p>
            <a:pPr>
              <a:buNone/>
            </a:pPr>
            <a:r>
              <a:rPr lang="lt-LT" sz="5900" dirty="0" smtClean="0"/>
              <a:t>šio straipsnio pirmojoje dalyje numatytus pažeidimus, –</a:t>
            </a:r>
          </a:p>
          <a:p>
            <a:pPr>
              <a:buNone/>
            </a:pPr>
            <a:r>
              <a:rPr lang="lt-LT" sz="5900" dirty="0" smtClean="0"/>
              <a:t>užtraukia baudą juridinių asmenų, kuriems suteikta vaistinio preparato</a:t>
            </a:r>
          </a:p>
          <a:p>
            <a:pPr>
              <a:buNone/>
            </a:pPr>
            <a:r>
              <a:rPr lang="lt-LT" sz="5900" dirty="0" smtClean="0"/>
              <a:t>rinkodaros teisė, vadovams nuo trijų tūkstančių iki penkių tūkstančių litų.</a:t>
            </a:r>
          </a:p>
          <a:p>
            <a:r>
              <a:rPr lang="lt-LT" sz="3600" dirty="0" smtClean="0"/>
              <a:t>   </a:t>
            </a:r>
            <a:br>
              <a:rPr lang="lt-LT" sz="3600" dirty="0" smtClean="0"/>
            </a:br>
            <a:endParaRPr lang="lt-LT" sz="3600" dirty="0" smtClean="0"/>
          </a:p>
          <a:p>
            <a:pPr>
              <a:buNone/>
            </a:pP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31</a:t>
            </a:fld>
            <a:endParaRPr lang="lt-LT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400" dirty="0" smtClean="0"/>
              <a:t>“</a:t>
            </a:r>
            <a:r>
              <a:rPr lang="lt-LT" sz="4400" dirty="0" err="1" smtClean="0"/>
              <a:t>Sunset</a:t>
            </a:r>
            <a:r>
              <a:rPr lang="lt-LT" sz="4400" dirty="0" smtClean="0"/>
              <a:t> </a:t>
            </a:r>
            <a:r>
              <a:rPr lang="lt-LT" sz="4400" dirty="0" err="1" smtClean="0"/>
              <a:t>clause</a:t>
            </a:r>
            <a:r>
              <a:rPr lang="lt-LT" sz="4400" dirty="0" smtClean="0"/>
              <a:t>” sąlyga (I)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lt-LT" sz="7200" dirty="0" smtClean="0"/>
              <a:t>Tarnyba nuo 2010 m. pradėjo taikyti  “SUNSET CLAUSE” sąlygą</a:t>
            </a:r>
          </a:p>
          <a:p>
            <a:endParaRPr lang="lt-LT" sz="7200" dirty="0" smtClean="0"/>
          </a:p>
          <a:p>
            <a:r>
              <a:rPr lang="lt-LT" sz="7200" dirty="0" smtClean="0"/>
              <a:t>Tarnyba gali panaikinti rinkodaros pažymėjimo galiojimą tų vaistinių preparatų, kuriems rinkodaros teisė suteikta nacionaline, savitarpio pripažinimo ar decentralizuota procedūra, o suteikus rinkodaros teisę, vaistinis preparatas per 3 metus yra netiekiamas rinkai arba rinkoje 3 metus iš eilės nėra vaistinio preparato, kuris jau buvo tiektas rinkai (Farmacijos įstatymo 14 straipsnio 6 dalis) .</a:t>
            </a:r>
          </a:p>
          <a:p>
            <a:endParaRPr lang="lt-LT" sz="7200" dirty="0" smtClean="0"/>
          </a:p>
          <a:p>
            <a:r>
              <a:rPr lang="lt-LT" sz="7200" dirty="0" smtClean="0"/>
              <a:t>Rinkodaros teisės turėtojas, siekdamas, kad rinkodaros pažymėjimo galiojimas nebūtų panaikintas pagal Farmacijos įstatymo 14 straipsnio 6 dalį, turi pateikti Tarnybai prašymą su motyvais, kuriais remiantis Tarnyba, galėtų nepanaikinti vaistinio preparato rinkodaros pažymėjimo galiojimo.</a:t>
            </a:r>
          </a:p>
          <a:p>
            <a:endParaRPr lang="lt-LT" sz="7200" dirty="0" smtClean="0"/>
          </a:p>
          <a:p>
            <a:endParaRPr lang="lt-LT" sz="7200" dirty="0" smtClean="0"/>
          </a:p>
          <a:p>
            <a:r>
              <a:rPr lang="lt-LT" sz="7200" dirty="0" smtClean="0"/>
              <a:t>Vaistinių preparatų sąrašas, kuriems gali būti “</a:t>
            </a:r>
            <a:r>
              <a:rPr lang="lt-LT" sz="7200" dirty="0" err="1" smtClean="0"/>
              <a:t>sunset</a:t>
            </a:r>
            <a:r>
              <a:rPr lang="lt-LT" sz="7200" dirty="0" smtClean="0"/>
              <a:t> </a:t>
            </a:r>
            <a:r>
              <a:rPr lang="lt-LT" sz="7200" dirty="0" err="1" smtClean="0"/>
              <a:t>clause</a:t>
            </a:r>
            <a:r>
              <a:rPr lang="lt-LT" sz="7200" dirty="0" smtClean="0"/>
              <a:t>” sąlyga yra skelbiamas Tarnybos svetainėje (1 kartą per metus) .</a:t>
            </a:r>
            <a:br>
              <a:rPr lang="lt-LT" sz="7200" dirty="0" smtClean="0"/>
            </a:br>
            <a:r>
              <a:rPr lang="lt-LT" sz="7200" dirty="0" smtClean="0"/>
              <a:t>   </a:t>
            </a:r>
            <a:br>
              <a:rPr lang="lt-LT" sz="7200" dirty="0" smtClean="0"/>
            </a:br>
            <a:endParaRPr lang="lt-LT" sz="7200" dirty="0" smtClean="0"/>
          </a:p>
          <a:p>
            <a:pPr>
              <a:buNone/>
            </a:pP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32</a:t>
            </a:fld>
            <a:endParaRPr lang="lt-LT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400" dirty="0" smtClean="0"/>
              <a:t>“</a:t>
            </a:r>
            <a:r>
              <a:rPr lang="lt-LT" sz="4400" dirty="0" err="1" smtClean="0"/>
              <a:t>Sunset</a:t>
            </a:r>
            <a:r>
              <a:rPr lang="lt-LT" sz="4400" dirty="0" smtClean="0"/>
              <a:t> </a:t>
            </a:r>
            <a:r>
              <a:rPr lang="lt-LT" sz="4400" dirty="0" err="1" smtClean="0"/>
              <a:t>clause</a:t>
            </a:r>
            <a:r>
              <a:rPr lang="lt-LT" sz="4400" dirty="0" smtClean="0"/>
              <a:t>” sąlyga </a:t>
            </a:r>
            <a:r>
              <a:rPr lang="lt-LT" sz="4400" dirty="0" smtClean="0"/>
              <a:t>(II</a:t>
            </a:r>
            <a:r>
              <a:rPr lang="lt-LT" sz="4400" dirty="0" smtClean="0"/>
              <a:t>)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3600" dirty="0" smtClean="0"/>
              <a:t/>
            </a:r>
            <a:br>
              <a:rPr lang="lt-LT" sz="3600" dirty="0" smtClean="0"/>
            </a:br>
            <a:r>
              <a:rPr lang="lt-LT" sz="3600" dirty="0" smtClean="0"/>
              <a:t>   </a:t>
            </a:r>
            <a:br>
              <a:rPr lang="lt-LT" sz="3600" dirty="0" smtClean="0"/>
            </a:br>
            <a:endParaRPr lang="lt-LT" sz="3600" dirty="0" smtClean="0"/>
          </a:p>
          <a:p>
            <a:pPr>
              <a:buNone/>
            </a:pPr>
            <a:endParaRPr lang="lt-L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7"/>
            <a:ext cx="8280920" cy="521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33</a:t>
            </a:fld>
            <a:endParaRPr lang="lt-LT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899592" y="260649"/>
            <a:ext cx="7772400" cy="940966"/>
          </a:xfrm>
        </p:spPr>
        <p:txBody>
          <a:bodyPr>
            <a:noAutofit/>
          </a:bodyPr>
          <a:lstStyle/>
          <a:p>
            <a:r>
              <a:rPr lang="lt-LT" sz="4400" dirty="0" smtClean="0"/>
              <a:t>“</a:t>
            </a:r>
            <a:r>
              <a:rPr lang="lt-LT" sz="4400" dirty="0" err="1" smtClean="0"/>
              <a:t>Sunset</a:t>
            </a:r>
            <a:r>
              <a:rPr lang="lt-LT" sz="4400" dirty="0" smtClean="0"/>
              <a:t> </a:t>
            </a:r>
            <a:r>
              <a:rPr lang="lt-LT" sz="4400" dirty="0" err="1" smtClean="0"/>
              <a:t>clause</a:t>
            </a:r>
            <a:r>
              <a:rPr lang="lt-LT" sz="4400" dirty="0" smtClean="0"/>
              <a:t>” sąlyga (III)</a:t>
            </a:r>
            <a:endParaRPr lang="lt-LT" sz="4400" dirty="0"/>
          </a:p>
        </p:txBody>
      </p:sp>
      <p:graphicFrame>
        <p:nvGraphicFramePr>
          <p:cNvPr id="4" name="Chart 1"/>
          <p:cNvGraphicFramePr>
            <a:graphicFrameLocks noGrp="1"/>
          </p:cNvGraphicFramePr>
          <p:nvPr>
            <p:ph idx="1"/>
          </p:nvPr>
        </p:nvGraphicFramePr>
        <p:xfrm>
          <a:off x="179512" y="1196752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1259632" y="1484784"/>
          <a:ext cx="69847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Diagrama 5"/>
          <p:cNvGraphicFramePr/>
          <p:nvPr/>
        </p:nvGraphicFramePr>
        <p:xfrm>
          <a:off x="971600" y="2348880"/>
          <a:ext cx="684076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34</a:t>
            </a:fld>
            <a:endParaRPr lang="lt-LT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“</a:t>
            </a:r>
            <a:r>
              <a:rPr lang="lt-LT" sz="4800" dirty="0" err="1" smtClean="0"/>
              <a:t>Sunset</a:t>
            </a:r>
            <a:r>
              <a:rPr lang="lt-LT" sz="4800" dirty="0" smtClean="0"/>
              <a:t> </a:t>
            </a:r>
            <a:r>
              <a:rPr lang="lt-LT" sz="4800" dirty="0" err="1" smtClean="0"/>
              <a:t>clause</a:t>
            </a:r>
            <a:r>
              <a:rPr lang="lt-LT" sz="4800" dirty="0" smtClean="0"/>
              <a:t>” sąlyga (IV)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526280"/>
          </a:xfrm>
        </p:spPr>
        <p:txBody>
          <a:bodyPr>
            <a:noAutofit/>
          </a:bodyPr>
          <a:lstStyle/>
          <a:p>
            <a:endParaRPr lang="lt-LT" sz="1400" dirty="0" smtClean="0"/>
          </a:p>
          <a:p>
            <a:r>
              <a:rPr lang="lt-LT" sz="1600" b="1" dirty="0" smtClean="0"/>
              <a:t>Koks vaistinio preparato kiekis turi būti patiektas rinkai?</a:t>
            </a:r>
            <a:endParaRPr lang="lt-LT" sz="1600" dirty="0" smtClean="0"/>
          </a:p>
          <a:p>
            <a:endParaRPr lang="lt-LT" sz="1600" dirty="0" smtClean="0"/>
          </a:p>
          <a:p>
            <a:r>
              <a:rPr lang="lt-LT" sz="1600" dirty="0" smtClean="0"/>
              <a:t>Vaistinio preparato rinkodaros pažymėjimo galiojimas nebus panaikinamas, jeigu rinkodaros teisės turėtojas per trejus metus pateikė rinkai </a:t>
            </a:r>
            <a:r>
              <a:rPr lang="lt-LT" sz="1800" b="1" dirty="0" smtClean="0"/>
              <a:t>bent vieną registruoto vaistinio preparato bet kokios farmacinės formos ar stiprumo pakuotę.</a:t>
            </a:r>
          </a:p>
          <a:p>
            <a:endParaRPr lang="lt-LT" sz="1800" b="1" dirty="0" smtClean="0"/>
          </a:p>
          <a:p>
            <a:endParaRPr lang="lt-LT" sz="1600" b="1" dirty="0" smtClean="0"/>
          </a:p>
          <a:p>
            <a:r>
              <a:rPr lang="lt-LT" sz="1600" b="1" dirty="0" smtClean="0"/>
              <a:t>Ką reiškia vaistinio preparato buvimas rinkoje?</a:t>
            </a:r>
            <a:endParaRPr lang="lt-LT" sz="1600" dirty="0" smtClean="0"/>
          </a:p>
          <a:p>
            <a:endParaRPr lang="lt-LT" sz="1600" dirty="0" smtClean="0"/>
          </a:p>
          <a:p>
            <a:r>
              <a:rPr lang="lt-LT" sz="1600" dirty="0" smtClean="0"/>
              <a:t>Vadovaujantis Europos vaistų agentūros 2006 m. vasario 23 d. rekomendacijos (Nr. EMEA/180078/2005) 4.1 punktu, „tiekimo rinkai“ sąvoka reiškia vaistinių preparatų „atidavimą į platinimo grandinę“ nuo to momento, kai rinkodaros teisės turėtojas tiesiogiai nebegali disponuoti šiais vaistais. Taigi </a:t>
            </a:r>
            <a:r>
              <a:rPr lang="lt-LT" sz="1600" b="1" dirty="0" smtClean="0"/>
              <a:t>jei vaistinis preparatas jau yra didmeninio platinimo įmonėje,</a:t>
            </a:r>
            <a:r>
              <a:rPr lang="lt-LT" sz="1600" dirty="0" smtClean="0"/>
              <a:t> „</a:t>
            </a:r>
            <a:r>
              <a:rPr lang="lt-LT" sz="1600" dirty="0" err="1" smtClean="0"/>
              <a:t>sunset</a:t>
            </a:r>
            <a:r>
              <a:rPr lang="lt-LT" sz="1600" dirty="0" smtClean="0"/>
              <a:t> </a:t>
            </a:r>
            <a:r>
              <a:rPr lang="lt-LT" sz="1600" dirty="0" err="1" smtClean="0"/>
              <a:t>clause</a:t>
            </a:r>
            <a:r>
              <a:rPr lang="lt-LT" sz="1600" dirty="0" smtClean="0"/>
              <a:t>“ sąlyga jau nebegali būti taikoma.</a:t>
            </a:r>
          </a:p>
          <a:p>
            <a:endParaRPr lang="lt-LT" sz="1600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35</a:t>
            </a:fld>
            <a:endParaRPr lang="lt-LT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Supaprastintas ženklinimas (I)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52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lt-LT" sz="3600" dirty="0" smtClean="0"/>
              <a:t>  </a:t>
            </a:r>
          </a:p>
          <a:p>
            <a:pPr>
              <a:buNone/>
            </a:pPr>
            <a:endParaRPr lang="lt-LT" dirty="0"/>
          </a:p>
        </p:txBody>
      </p:sp>
      <p:sp>
        <p:nvSpPr>
          <p:cNvPr id="4" name="Stačiakampis 3"/>
          <p:cNvSpPr/>
          <p:nvPr/>
        </p:nvSpPr>
        <p:spPr>
          <a:xfrm>
            <a:off x="683568" y="1484784"/>
            <a:ext cx="78488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000" b="1" dirty="0" smtClean="0"/>
              <a:t>Vaistinio preparato pakuotės gali būti ženklinamos supaprastintai, jei vaistinis preparatas atitinka visus šiuos kriterijus:</a:t>
            </a:r>
          </a:p>
          <a:p>
            <a:endParaRPr lang="lt-LT" dirty="0" smtClean="0"/>
          </a:p>
          <a:p>
            <a:r>
              <a:rPr lang="lt-LT" dirty="0" smtClean="0"/>
              <a:t>vaistinio preparato sudėtyje nėra veikliosios medžiagos, įrašytos į Lietuvos Respublikos sveikatos apsaugos ministro 2000 m. sausio 6 d. įsakymu Nr. 5 „Dėl narkotinių ir psichotropinių medžiagų sąrašų patvirtinimo“ patvirtintą II sąrašą „Narkotinės ir psichotropinės medžiagos, leidžiamos vartoti medicinos tikslams“;</a:t>
            </a:r>
          </a:p>
          <a:p>
            <a:endParaRPr lang="lt-LT" dirty="0" smtClean="0"/>
          </a:p>
          <a:p>
            <a:r>
              <a:rPr lang="lt-LT" dirty="0" smtClean="0"/>
              <a:t>vaistinis preparatas yra priskirtas </a:t>
            </a:r>
            <a:r>
              <a:rPr lang="lt-LT" b="1" dirty="0" smtClean="0"/>
              <a:t>receptiniams vaistiniams preparatams </a:t>
            </a:r>
            <a:r>
              <a:rPr lang="lt-LT" dirty="0" smtClean="0"/>
              <a:t>ir Lietuvos Respublikos vaistinėms bei asmens sveikatos priežiūros įstaigoms jo parduodama ne daugiau kaip 4 tūkstančiai pakuočių per kalendorinius metus </a:t>
            </a:r>
            <a:r>
              <a:rPr lang="lt-LT" b="1" dirty="0" smtClean="0"/>
              <a:t>arba vaistinis preparatas yra priskirtas stacionaro vaistiniams preparatams</a:t>
            </a:r>
            <a:r>
              <a:rPr lang="lt-LT" dirty="0" smtClean="0"/>
              <a:t>;</a:t>
            </a:r>
          </a:p>
          <a:p>
            <a:endParaRPr lang="lt-LT" dirty="0" smtClean="0"/>
          </a:p>
          <a:p>
            <a:r>
              <a:rPr lang="lt-LT" dirty="0" smtClean="0"/>
              <a:t>vaistinio preparato išorinė, o jei jos nėra, vidinė pakuotė, yra paženklinta kitos EEE valstybės kalba lotyniškais rašmenimis.</a:t>
            </a:r>
            <a:endParaRPr lang="lt-LT" dirty="0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36</a:t>
            </a:fld>
            <a:endParaRPr lang="lt-LT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179512" y="1340768"/>
          <a:ext cx="878497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Diagrama 3"/>
          <p:cNvGraphicFramePr/>
          <p:nvPr/>
        </p:nvGraphicFramePr>
        <p:xfrm>
          <a:off x="611560" y="1628800"/>
          <a:ext cx="7704855" cy="4680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ntraštė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Supaprastintas ženklinimas (II)</a:t>
            </a:r>
            <a:endParaRPr lang="lt-LT" dirty="0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37</a:t>
            </a:fld>
            <a:endParaRPr lang="lt-LT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ntraštė 9"/>
          <p:cNvSpPr>
            <a:spLocks noGrp="1"/>
          </p:cNvSpPr>
          <p:nvPr>
            <p:ph type="title"/>
          </p:nvPr>
        </p:nvSpPr>
        <p:spPr>
          <a:xfrm>
            <a:off x="683568" y="4869160"/>
            <a:ext cx="7915283" cy="664536"/>
          </a:xfrm>
        </p:spPr>
        <p:txBody>
          <a:bodyPr>
            <a:normAutofit/>
          </a:bodyPr>
          <a:lstStyle/>
          <a:p>
            <a:pPr algn="ctr"/>
            <a:r>
              <a:rPr lang="lt-LT" sz="2800" dirty="0" smtClean="0"/>
              <a:t>Kokybiška ir laiku pateikiama informacija</a:t>
            </a:r>
            <a:r>
              <a:rPr lang="en-US" sz="2800" dirty="0" smtClean="0"/>
              <a:t>!</a:t>
            </a:r>
            <a:endParaRPr lang="lt-LT" sz="2800" dirty="0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38</a:t>
            </a:fld>
            <a:endParaRPr lang="lt-LT"/>
          </a:p>
        </p:txBody>
      </p:sp>
      <p:pic>
        <p:nvPicPr>
          <p:cNvPr id="56330" name="Picture 10" descr="http://t0.gstatic.com/images?q=tbn:ANd9GcS5mRE0F0LEPDeM7L1rD9oNjBdbZWzedENxx8rpZW_qz3BXU6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424847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Klausimai diskusijai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23528" y="1646237"/>
            <a:ext cx="8496944" cy="45262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lt-LT" sz="3600" dirty="0" smtClean="0"/>
              <a:t/>
            </a:r>
            <a:br>
              <a:rPr lang="lt-LT" sz="3600" dirty="0" smtClean="0"/>
            </a:br>
            <a:r>
              <a:rPr lang="lt-LT" sz="4000" dirty="0" smtClean="0"/>
              <a:t>Ar naudinga Tarnybos skelbiama informacija apie pardavimus bendriniais pavadinimais?</a:t>
            </a:r>
          </a:p>
          <a:p>
            <a:endParaRPr lang="lt-LT" sz="4000" dirty="0" smtClean="0"/>
          </a:p>
          <a:p>
            <a:pPr>
              <a:buNone/>
            </a:pPr>
            <a:r>
              <a:rPr lang="lt-LT" sz="4000" dirty="0" smtClean="0"/>
              <a:t>   Ar aktuali vieša informacija apie vardinių vaistinių preparatų pardavimus?</a:t>
            </a:r>
          </a:p>
          <a:p>
            <a:endParaRPr lang="lt-LT" sz="4000" dirty="0" smtClean="0"/>
          </a:p>
          <a:p>
            <a:pPr>
              <a:buNone/>
            </a:pPr>
            <a:r>
              <a:rPr lang="lt-LT" sz="4000" dirty="0" smtClean="0"/>
              <a:t>   Kokios informacijos reikėtų?</a:t>
            </a:r>
          </a:p>
          <a:p>
            <a:endParaRPr lang="lt-LT" sz="4000" dirty="0" smtClean="0"/>
          </a:p>
          <a:p>
            <a:pPr>
              <a:buNone/>
            </a:pPr>
            <a:r>
              <a:rPr lang="lt-LT" sz="4000" dirty="0" smtClean="0"/>
              <a:t>   Kaip pagerinti vaistų prieinamumą gyventojams?</a:t>
            </a:r>
          </a:p>
          <a:p>
            <a:pPr>
              <a:buNone/>
            </a:pPr>
            <a:r>
              <a:rPr lang="lt-LT" sz="4000" dirty="0" smtClean="0"/>
              <a:t/>
            </a:r>
            <a:br>
              <a:rPr lang="lt-LT" sz="4000" dirty="0" smtClean="0"/>
            </a:br>
            <a:endParaRPr lang="lt-LT" sz="4000" dirty="0" smtClean="0"/>
          </a:p>
          <a:p>
            <a:pPr>
              <a:buNone/>
            </a:pPr>
            <a:endParaRPr lang="lt-LT" sz="4000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39</a:t>
            </a:fld>
            <a:endParaRPr lang="lt-L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traštė 2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lt-LT" sz="4400" dirty="0" smtClean="0"/>
              <a:t>Ataskaitų pateikimo tvarka (I)</a:t>
            </a:r>
            <a:endParaRPr lang="lt-LT" sz="4400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idx="4294967295"/>
          </p:nvPr>
        </p:nvSpPr>
        <p:spPr>
          <a:xfrm>
            <a:off x="179512" y="1916832"/>
            <a:ext cx="8229600" cy="42310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lt-LT" dirty="0" smtClean="0"/>
              <a:t>    Nuo 2009 metų rugpjūčio 7 dienos įsigaliojo VVKT viršininko įsakymas Nr. 1A-755  (Ataskaitų apie Lietuvos Respublikoje parduotų vaistinių preparatų pakuočių kiekį ir turimus neparduotų vaistinių preparatų pakuočių likučius pateikimo tvarkos aprašo, patvirtinto VVKT viršininko 2009 m. rugpjūčio 7 d. </a:t>
            </a:r>
            <a:r>
              <a:rPr lang="lt-LT" smtClean="0"/>
              <a:t>įsakymu </a:t>
            </a:r>
            <a:r>
              <a:rPr lang="lt-LT" smtClean="0"/>
              <a:t>Nr.1A-755).</a:t>
            </a:r>
            <a:endParaRPr lang="lt-LT" dirty="0" smtClean="0"/>
          </a:p>
          <a:p>
            <a:pPr>
              <a:buNone/>
            </a:pP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>Tikslas – sustiprinti vaistų rinkos </a:t>
            </a:r>
            <a:r>
              <a:rPr lang="lt-LT" dirty="0" err="1" smtClean="0"/>
              <a:t>stebėseną</a:t>
            </a:r>
            <a:r>
              <a:rPr lang="lt-LT" dirty="0" smtClean="0"/>
              <a:t>.</a:t>
            </a:r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r>
              <a:rPr lang="lt-LT" dirty="0" smtClean="0"/>
              <a:t>    Nuo 2009 m.  </a:t>
            </a:r>
            <a:r>
              <a:rPr lang="lt-LT" b="1" dirty="0" smtClean="0"/>
              <a:t>didmeninio vaistų platinimo įmonės buvo įpareigotos kas mėnesį VVKT pateikti ataskaitas apie parduotų vaistinių preparatų pakuočių skaičių bei apie turimą jų likutį</a:t>
            </a:r>
            <a:r>
              <a:rPr lang="lt-LT" dirty="0" smtClean="0"/>
              <a:t>. </a:t>
            </a:r>
          </a:p>
          <a:p>
            <a:pPr>
              <a:buNone/>
            </a:pPr>
            <a:endParaRPr lang="lt-LT" dirty="0" smtClean="0"/>
          </a:p>
          <a:p>
            <a:endParaRPr lang="lt-LT" dirty="0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4</a:t>
            </a:fld>
            <a:endParaRPr lang="lt-LT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ntraštė 6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33194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lt-LT" sz="6000" dirty="0" smtClean="0"/>
              <a:t>Dėkoju už dėmesį </a:t>
            </a:r>
            <a:r>
              <a:rPr lang="en-US" sz="6000" dirty="0" smtClean="0"/>
              <a:t>!</a:t>
            </a:r>
            <a:endParaRPr lang="lt-LT" sz="6000" dirty="0"/>
          </a:p>
        </p:txBody>
      </p:sp>
      <p:pic>
        <p:nvPicPr>
          <p:cNvPr id="9" name="Picture 12" descr="smca_log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988840"/>
            <a:ext cx="19446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40</a:t>
            </a:fld>
            <a:endParaRPr lang="lt-L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Ataskaitų pateikimo tvarka (II)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lt-LT" dirty="0" smtClean="0"/>
              <a:t>Didmenininkai turi pateikti Tarnybai pateikti 4 ataskaitas:</a:t>
            </a:r>
          </a:p>
          <a:p>
            <a:pPr>
              <a:buNone/>
            </a:pPr>
            <a:endParaRPr lang="lt-LT" dirty="0" smtClean="0"/>
          </a:p>
          <a:p>
            <a:r>
              <a:rPr lang="lt-LT" sz="3600" b="1" dirty="0" smtClean="0"/>
              <a:t>apie bendrą vaistinėms ir stacionarinėms asmens sveikatos priežiūros įstaigoms per ataskaitinį mėnesį parduotų vaistinių preparatų pakuočių kiekį;</a:t>
            </a:r>
          </a:p>
          <a:p>
            <a:endParaRPr lang="lt-LT" sz="3600" b="1" dirty="0" smtClean="0"/>
          </a:p>
          <a:p>
            <a:r>
              <a:rPr lang="lt-LT" sz="3600" b="1" dirty="0" smtClean="0"/>
              <a:t>apie stacionarinėms asmens sveikatos priežiūros įstaigoms per ataskaitinį mėnesį parduotų vaistinių preparatų pakuočių kiekį;</a:t>
            </a:r>
          </a:p>
          <a:p>
            <a:endParaRPr lang="lt-LT" sz="3600" b="1" dirty="0" smtClean="0"/>
          </a:p>
          <a:p>
            <a:r>
              <a:rPr lang="lt-LT" sz="3600" b="1" dirty="0" smtClean="0"/>
              <a:t>apie per ataskaitinį mėnesį parduotų vardinių vaistinių preparatų pakuočių kiekį;</a:t>
            </a:r>
          </a:p>
          <a:p>
            <a:endParaRPr lang="lt-LT" sz="3600" b="1" dirty="0" smtClean="0"/>
          </a:p>
          <a:p>
            <a:r>
              <a:rPr lang="lt-LT" sz="3600" b="1" dirty="0" smtClean="0"/>
              <a:t>apie pirmąją kito mėnesio, einančio po ataskaitinio mėnesio, darbo dieną turimą neparduotų vaistinių preparatų pakuočių likutį. </a:t>
            </a:r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endParaRPr lang="lt-LT" dirty="0" smtClean="0"/>
          </a:p>
          <a:p>
            <a:pPr>
              <a:buNone/>
            </a:pPr>
            <a:r>
              <a:rPr lang="lt-LT" sz="4200" dirty="0" smtClean="0"/>
              <a:t>Šios ataskaitos Tarnybai turi būti teikiamos kas mėnesį iki kito</a:t>
            </a:r>
          </a:p>
          <a:p>
            <a:pPr>
              <a:buNone/>
            </a:pPr>
            <a:r>
              <a:rPr lang="lt-LT" sz="4200" dirty="0" smtClean="0"/>
              <a:t>mėnesio 10 dienos elektroniniu paštu, adresu </a:t>
            </a:r>
            <a:r>
              <a:rPr lang="lt-LT" sz="4200" u="sng" dirty="0" err="1" smtClean="0"/>
              <a:t>monitoringas@vvkt.lt</a:t>
            </a:r>
            <a:endParaRPr lang="lt-LT" sz="4200" dirty="0" smtClean="0"/>
          </a:p>
          <a:p>
            <a:endParaRPr lang="lt-LT" sz="4200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5</a:t>
            </a:fld>
            <a:endParaRPr lang="lt-L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79512" y="836712"/>
          <a:ext cx="8784976" cy="5688632"/>
        </p:xfrm>
        <a:graphic>
          <a:graphicData uri="http://schemas.openxmlformats.org/presentationml/2006/ole">
            <p:oleObj spid="_x0000_s2050" name="Skaidrė" r:id="rId3" imgW="4369245" imgH="3276469" progId="PowerPoint.Slide.12">
              <p:embed/>
            </p:oleObj>
          </a:graphicData>
        </a:graphic>
      </p:graphicFrame>
      <p:sp>
        <p:nvSpPr>
          <p:cNvPr id="6" name="Antraštė 5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83494"/>
          </a:xfrm>
        </p:spPr>
        <p:txBody>
          <a:bodyPr>
            <a:normAutofit fontScale="90000"/>
          </a:bodyPr>
          <a:lstStyle/>
          <a:p>
            <a:r>
              <a:rPr lang="lt-LT" dirty="0" smtClean="0"/>
              <a:t>Duomenų valdymas (I)</a:t>
            </a:r>
            <a:endParaRPr lang="lt-LT" dirty="0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6</a:t>
            </a:fld>
            <a:endParaRPr lang="lt-L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Duomenų valdymas (II)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000" dirty="0" smtClean="0"/>
              <a:t>Gaunami duomenys iš didmeninio vaistų platinimo įmonių ataskaitų suvedami į vaistų suvartojimo monitoringo posistemę. Pagal programos atliktus skaičiavimus stebimos vaistinių preparatų rinkos kitimo tendencijos. </a:t>
            </a:r>
          </a:p>
          <a:p>
            <a:endParaRPr lang="lt-LT" sz="2000" dirty="0" smtClean="0"/>
          </a:p>
          <a:p>
            <a:r>
              <a:rPr lang="lt-LT" sz="2000" dirty="0" smtClean="0"/>
              <a:t>Nustačius, kad vaistinio preparato likutis yra mažesnis kaip 30 % nei parduotas vaistinio preparato kiekis per mėnesį, vertinamas vaistinio preparato </a:t>
            </a:r>
            <a:r>
              <a:rPr lang="lt-LT" sz="2000" b="1" dirty="0" smtClean="0"/>
              <a:t>pakeičiamumas</a:t>
            </a:r>
            <a:r>
              <a:rPr lang="lt-LT" sz="2000" dirty="0" smtClean="0"/>
              <a:t> bei susisiekiama su vaistinio preparato rinkodaros teisės turėtojais, tiekiančiais į rinką tą vaistą, siekiant išsiaiškinti tokio mažėjimo priežastis. </a:t>
            </a:r>
          </a:p>
          <a:p>
            <a:endParaRPr lang="lt-LT" sz="2000" dirty="0" smtClean="0"/>
          </a:p>
          <a:p>
            <a:r>
              <a:rPr lang="lt-LT" sz="2000" dirty="0" smtClean="0"/>
              <a:t>Apdoroti duomenys skelbiami Tarnybos interneto svetainėje kas mėnesį (bendriniais pavadinimais).</a:t>
            </a:r>
          </a:p>
          <a:p>
            <a:pPr>
              <a:buNone/>
            </a:pPr>
            <a:endParaRPr lang="lt-LT" sz="2000" dirty="0" smtClean="0"/>
          </a:p>
          <a:p>
            <a:endParaRPr lang="lt-LT" dirty="0" smtClean="0"/>
          </a:p>
          <a:p>
            <a:endParaRPr lang="lt-LT" dirty="0" smtClean="0"/>
          </a:p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7</a:t>
            </a:fld>
            <a:endParaRPr lang="lt-L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lt-LT" sz="4000" dirty="0" smtClean="0"/>
              <a:t>Parduotų vaistinių preparatų pakuočių kiekis</a:t>
            </a:r>
            <a:endParaRPr lang="lt-LT" sz="4000" dirty="0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8</a:t>
            </a:fld>
            <a:endParaRPr lang="lt-LT"/>
          </a:p>
        </p:txBody>
      </p:sp>
      <p:graphicFrame>
        <p:nvGraphicFramePr>
          <p:cNvPr id="6" name="Lentelė 5"/>
          <p:cNvGraphicFramePr>
            <a:graphicFrameLocks noGrp="1"/>
          </p:cNvGraphicFramePr>
          <p:nvPr/>
        </p:nvGraphicFramePr>
        <p:xfrm>
          <a:off x="2231923" y="5466735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17988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1" name="Turinio vietos rezervavimo ženklas 10" descr="elp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8640960" cy="528309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lt-LT" sz="4000" dirty="0" smtClean="0"/>
              <a:t>Parduotų vaistinių preparatų pakuočių kiekis</a:t>
            </a:r>
            <a:endParaRPr lang="lt-LT" sz="4000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3EFE-0A69-4DDC-BC41-23C766984008}" type="slidenum">
              <a:rPr lang="lt-LT" smtClean="0"/>
              <a:pPr/>
              <a:t>9</a:t>
            </a:fld>
            <a:endParaRPr lang="lt-LT"/>
          </a:p>
        </p:txBody>
      </p:sp>
      <p:pic>
        <p:nvPicPr>
          <p:cNvPr id="7" name="Turinio vietos rezervavimo ženklas 6" descr="stip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8136903" cy="511107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ejykla">
  <a:themeElements>
    <a:clrScheme name="Liejykla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Liejykla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iejykla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5740</TotalTime>
  <Words>1903</Words>
  <Application>Microsoft Office PowerPoint</Application>
  <PresentationFormat>Demonstracija ekrane (4:3)</PresentationFormat>
  <Paragraphs>400</Paragraphs>
  <Slides>40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Įdėtosios OLE paslaugos</vt:lpstr>
      </vt:variant>
      <vt:variant>
        <vt:i4>1</vt:i4>
      </vt:variant>
      <vt:variant>
        <vt:lpstr>Skaidrių pavadinimai</vt:lpstr>
      </vt:variant>
      <vt:variant>
        <vt:i4>40</vt:i4>
      </vt:variant>
    </vt:vector>
  </HeadingPairs>
  <TitlesOfParts>
    <vt:vector size="42" baseType="lpstr">
      <vt:lpstr>Liejykla</vt:lpstr>
      <vt:lpstr>Skaidrė</vt:lpstr>
      <vt:lpstr>Duomenų apie vaistinių preparatų buvimą rinkoje valdymas ir aktualijos</vt:lpstr>
      <vt:lpstr>Vaistinių preparatų buvimo rinkoje stebėsenos sistemos tikslai</vt:lpstr>
      <vt:lpstr>Vaistinių preparatų buvimo rinkoje stebėsenos sistemos uždaviniai</vt:lpstr>
      <vt:lpstr>Ataskaitų pateikimo tvarka (I)</vt:lpstr>
      <vt:lpstr>Ataskaitų pateikimo tvarka (II)</vt:lpstr>
      <vt:lpstr>Duomenų valdymas (I)</vt:lpstr>
      <vt:lpstr>Duomenų valdymas (II)</vt:lpstr>
      <vt:lpstr> Parduotų vaistinių preparatų pakuočių kiekis</vt:lpstr>
      <vt:lpstr> Parduotų vaistinių preparatų pakuočių kiekis</vt:lpstr>
      <vt:lpstr>Problemos (I)</vt:lpstr>
      <vt:lpstr>         Problemos (II) </vt:lpstr>
      <vt:lpstr>Problemos (III)</vt:lpstr>
      <vt:lpstr>Problemos sprendimas</vt:lpstr>
      <vt:lpstr>Informacijos apie vardinius vaistus pateikimas</vt:lpstr>
      <vt:lpstr>Vaistinių preparatų registruotų pakuočių duomenys </vt:lpstr>
      <vt:lpstr>Didmenininko pareiga</vt:lpstr>
      <vt:lpstr>Rinkodaros teisės turėtojo pareigos (I)</vt:lpstr>
      <vt:lpstr>Rinkodaros teisės turėtojo pareigos (II)</vt:lpstr>
      <vt:lpstr>Pranešimų pateikimo tvarka (I)</vt:lpstr>
      <vt:lpstr>Pranešimų pateikimo tvarka (II)</vt:lpstr>
      <vt:lpstr>Pranešimai apie vaistinių preparatų pirmą pateikimą rinkai datą / tiekimo sutrikimus</vt:lpstr>
      <vt:lpstr>Tiekimo sutrikimai</vt:lpstr>
      <vt:lpstr>Tiekimo sutrikimų priežastys (I)</vt:lpstr>
      <vt:lpstr>Tiekimo sutrikimų priežastys (II)</vt:lpstr>
      <vt:lpstr>Tiekimo sutrikimų priežastys (III)</vt:lpstr>
      <vt:lpstr>Pranešimų pateikimo problemos (I)</vt:lpstr>
      <vt:lpstr>Pranešimų pateikimo problemos (II)</vt:lpstr>
      <vt:lpstr>Informacijos apie tiekimo sutrikimus skelbimas (I)</vt:lpstr>
      <vt:lpstr>Informacijos apie tiekimo sutrikimus skelbimas (III)</vt:lpstr>
      <vt:lpstr>Informacijos apie tiekimo sutrikimus skelbimas (II)</vt:lpstr>
      <vt:lpstr>Administracinė atsakomybė</vt:lpstr>
      <vt:lpstr>“Sunset clause” sąlyga (I)</vt:lpstr>
      <vt:lpstr>“Sunset clause” sąlyga (II)</vt:lpstr>
      <vt:lpstr>“Sunset clause” sąlyga (III)</vt:lpstr>
      <vt:lpstr>“Sunset clause” sąlyga (IV)</vt:lpstr>
      <vt:lpstr>Supaprastintas ženklinimas (I)</vt:lpstr>
      <vt:lpstr>Supaprastintas ženklinimas (II)</vt:lpstr>
      <vt:lpstr>Kokybiška ir laiku pateikiama informacija!</vt:lpstr>
      <vt:lpstr>Klausimai diskusijai</vt:lpstr>
      <vt:lpstr>     Dėkoju už dėmesį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Vaistinių preparatų reklamos pažeidimai</dc:title>
  <cp:lastModifiedBy>Virginija Zilenaite</cp:lastModifiedBy>
  <cp:revision>204</cp:revision>
  <dcterms:modified xsi:type="dcterms:W3CDTF">2012-06-21T08:33:16Z</dcterms:modified>
</cp:coreProperties>
</file>